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</p:sldMasterIdLst>
  <p:notesMasterIdLst>
    <p:notesMasterId r:id="rId41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8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FA0862F-270C-40E2-A446-93DBD4E86FC0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BFC441F-AF30-4083-9A26-3CE69B3B7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424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49478">
              <a:defRPr/>
            </a:pPr>
            <a:r>
              <a:rPr lang="en-US" sz="1800" kern="0" dirty="0">
                <a:solidFill>
                  <a:sysClr val="windowText" lastClr="000000"/>
                </a:solidFill>
                <a:latin typeface="Calibri" panose="020F0502020204030204"/>
              </a:rPr>
              <a:t>Machine Learning &amp; Data 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49165" eaLnBrk="0" hangingPunct="0">
              <a:defRPr/>
            </a:pPr>
            <a:r>
              <a:rPr lang="en-US" sz="400" kern="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49478">
              <a:defRPr/>
            </a:pPr>
            <a:fld id="{38EEC551-8CDA-4EB6-89BB-2A86C9F091C8}" type="datetime8">
              <a:rPr lang="en-US" sz="1800" kern="0">
                <a:solidFill>
                  <a:sysClr val="windowText" lastClr="000000"/>
                </a:solidFill>
                <a:latin typeface="Calibri" panose="020F0502020204030204"/>
              </a:rPr>
              <a:pPr defTabSz="949478">
                <a:defRPr/>
              </a:pPr>
              <a:t>5/25/2017 11:01 AM</a:t>
            </a:fld>
            <a:endParaRPr lang="en-US" sz="1800" kern="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49478">
              <a:defRPr/>
            </a:pPr>
            <a:fld id="{B4008EB6-D09E-4580-8CD6-DDB14511944F}" type="slidenum">
              <a:rPr lang="en-US" sz="1800" kern="0">
                <a:solidFill>
                  <a:sysClr val="windowText" lastClr="000000"/>
                </a:solidFill>
                <a:latin typeface="Calibri" panose="020F0502020204030204"/>
              </a:rPr>
              <a:pPr defTabSz="949478">
                <a:defRPr/>
              </a:pPr>
              <a:t>1</a:t>
            </a:fld>
            <a:endParaRPr lang="en-US" sz="1800" kern="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42092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/>
            <a:fld id="{42793854-74A5-4B34-8F21-E347D4FBA119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/>
              <a:t>25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54820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/>
            <a:fld id="{42793854-74A5-4B34-8F21-E347D4FBA119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/>
              <a:t>26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99073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/>
            <a:fld id="{42793854-74A5-4B34-8F21-E347D4FBA119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/>
              <a:t>27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183832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/>
            <a:fld id="{42793854-74A5-4B34-8F21-E347D4FBA119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/>
              <a:t>28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39296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 font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/>
            <a:fld id="{42793854-74A5-4B34-8F21-E347D4FBA119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/>
              <a:t>3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64000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 font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/>
            <a:fld id="{42793854-74A5-4B34-8F21-E347D4FBA119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/>
              <a:t>4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71493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/>
            <a:fld id="{42793854-74A5-4B34-8F21-E347D4FBA119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/>
              <a:t>5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81754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42793854-74A5-4B34-8F21-E347D4FBA119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15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88144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42793854-74A5-4B34-8F21-E347D4FBA119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16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46785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(just</a:t>
            </a:r>
            <a:r>
              <a:rPr lang="en-US" baseline="0" dirty="0"/>
              <a:t> explain: (1) deserialization incl. </a:t>
            </a:r>
            <a:r>
              <a:rPr lang="en-US" baseline="0" dirty="0" err="1"/>
              <a:t>IDeserializer</a:t>
            </a:r>
            <a:r>
              <a:rPr lang="en-US" baseline="0" dirty="0"/>
              <a:t> and (2) auto-randomization)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42793854-74A5-4B34-8F21-E347D4FBA119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17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0440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(just</a:t>
            </a:r>
            <a:r>
              <a:rPr lang="en-US" baseline="0" dirty="0"/>
              <a:t> explain: (1) deserialization incl. </a:t>
            </a:r>
            <a:r>
              <a:rPr lang="en-US" baseline="0" dirty="0" err="1"/>
              <a:t>IDeserializer</a:t>
            </a:r>
            <a:r>
              <a:rPr lang="en-US" baseline="0" dirty="0"/>
              <a:t> and (2) auto-randomization)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42793854-74A5-4B34-8F21-E347D4FBA119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18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8472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(just</a:t>
            </a:r>
            <a:r>
              <a:rPr lang="en-US" baseline="0" dirty="0"/>
              <a:t> explain: (1) deserialization incl. </a:t>
            </a:r>
            <a:r>
              <a:rPr lang="en-US" baseline="0" dirty="0" err="1"/>
              <a:t>IDeserializer</a:t>
            </a:r>
            <a:r>
              <a:rPr lang="en-US" baseline="0" dirty="0"/>
              <a:t> and (2) auto-randomization)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42793854-74A5-4B34-8F21-E347D4FBA119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19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25176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 bwMode="gray"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659216" y="-2659216"/>
            <a:ext cx="6873565" cy="12192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-3" y="1580764"/>
            <a:ext cx="12192003" cy="2854810"/>
          </a:xfrm>
          <a:prstGeom prst="rect">
            <a:avLst/>
          </a:prstGeom>
          <a:solidFill>
            <a:schemeClr val="accent6">
              <a:alpha val="7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/>
          <p:cNvSpPr txBox="1"/>
          <p:nvPr userDrawn="1"/>
        </p:nvSpPr>
        <p:spPr bwMode="white">
          <a:xfrm>
            <a:off x="225152" y="1820176"/>
            <a:ext cx="11653523" cy="118595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647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</a:t>
            </a:r>
            <a:r>
              <a:rPr lang="en-US" sz="647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Data Science Summit</a:t>
            </a:r>
            <a:endParaRPr lang="en-US" sz="647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11" name="TextBox 10"/>
          <p:cNvSpPr txBox="1"/>
          <p:nvPr userDrawn="1"/>
        </p:nvSpPr>
        <p:spPr bwMode="white">
          <a:xfrm>
            <a:off x="273219" y="3356980"/>
            <a:ext cx="9994611" cy="778565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352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Sept 26 – 27</a:t>
            </a:r>
            <a:r>
              <a:rPr lang="en-US" sz="3529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| Atlanta, GA</a:t>
            </a:r>
            <a:endParaRPr lang="en-US" sz="3529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85518" y="479504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3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 bwMode="gray"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69240" y="1186356"/>
            <a:ext cx="9859116" cy="3587473"/>
          </a:xfrm>
          <a:noFill/>
        </p:spPr>
        <p:txBody>
          <a:bodyPr tIns="91440" bIns="91440" anchor="t" anchorCtr="0">
            <a:no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r="76770"/>
          <a:stretch/>
        </p:blipFill>
        <p:spPr>
          <a:xfrm>
            <a:off x="10595824" y="0"/>
            <a:ext cx="1596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7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teal">
    <p:bg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659216" y="-2659216"/>
            <a:ext cx="6873565" cy="12192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-2" y="1919960"/>
            <a:ext cx="7769015" cy="3018080"/>
          </a:xfrm>
          <a:prstGeom prst="rect">
            <a:avLst/>
          </a:prstGeom>
          <a:solidFill>
            <a:schemeClr val="accent2">
              <a:alpha val="8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263539"/>
            <a:ext cx="7021993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9905838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range">
    <p:bg>
      <p:bgPr>
        <a:solidFill>
          <a:srgbClr val="D83B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659216" y="-2659216"/>
            <a:ext cx="6873565" cy="12192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-2" y="1919960"/>
            <a:ext cx="7769015" cy="3018080"/>
          </a:xfrm>
          <a:prstGeom prst="rect">
            <a:avLst/>
          </a:prstGeom>
          <a:solidFill>
            <a:schemeClr val="accent1">
              <a:alpha val="8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263539"/>
            <a:ext cx="7021993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926706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lue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659216" y="-2659216"/>
            <a:ext cx="6873565" cy="12192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-2" y="1919960"/>
            <a:ext cx="7769015" cy="3018080"/>
          </a:xfrm>
          <a:prstGeom prst="rect">
            <a:avLst/>
          </a:prstGeom>
          <a:solidFill>
            <a:schemeClr val="bg2">
              <a:alpha val="8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263539"/>
            <a:ext cx="7021993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8066902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gre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659216" y="-2659216"/>
            <a:ext cx="6873565" cy="12192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-2" y="1919960"/>
            <a:ext cx="7769015" cy="3018080"/>
          </a:xfrm>
          <a:prstGeom prst="rect">
            <a:avLst/>
          </a:prstGeom>
          <a:solidFill>
            <a:schemeClr val="bg1">
              <a:lumMod val="50000"/>
              <a:alpha val="8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263539"/>
            <a:ext cx="7021993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6644670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47005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ea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5525040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556103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430698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yellow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983769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ack">
    <p:bg bwMode="gray">
      <p:bgPr>
        <a:solidFill>
          <a:schemeClr val="accent6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659216" y="-2659216"/>
            <a:ext cx="6873565" cy="121920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 bwMode="auto">
          <a:xfrm>
            <a:off x="-1" y="1"/>
            <a:ext cx="8135864" cy="6857999"/>
          </a:xfrm>
          <a:prstGeom prst="rect">
            <a:avLst/>
          </a:prstGeom>
          <a:solidFill>
            <a:schemeClr val="accent6">
              <a:alpha val="9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 bwMode="white">
          <a:xfrm>
            <a:off x="269240" y="1983762"/>
            <a:ext cx="7320802" cy="1756297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</a:t>
            </a:r>
            <a:r>
              <a:rPr lang="en-US" sz="5294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Data </a:t>
            </a:r>
            <a:br>
              <a:rPr lang="en-US" sz="5294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</a:br>
            <a:r>
              <a:rPr lang="en-US" sz="5294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Science Summit</a:t>
            </a:r>
            <a:endParaRPr lang="en-US" sz="5294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93345" y="440493"/>
            <a:ext cx="1522404" cy="326167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white">
          <a:xfrm>
            <a:off x="286920" y="3894821"/>
            <a:ext cx="9994611" cy="72424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3137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Sept 26 – 27</a:t>
            </a:r>
            <a:r>
              <a:rPr lang="en-US" sz="3137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| Atlanta, GA</a:t>
            </a:r>
            <a:endParaRPr lang="en-US" sz="3137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992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808736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02067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5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0263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00742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2">
    <p:bg>
      <p:bgPr>
        <a:solidFill>
          <a:srgbClr val="D83B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51554" b="19942"/>
          <a:stretch/>
        </p:blipFill>
        <p:spPr>
          <a:xfrm>
            <a:off x="0" y="3951989"/>
            <a:ext cx="12192000" cy="82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05570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9966" y="2017643"/>
            <a:ext cx="6566451" cy="1681163"/>
          </a:xfrm>
        </p:spPr>
        <p:txBody>
          <a:bodyPr anchor="b">
            <a:normAutofit/>
          </a:bodyPr>
          <a:lstStyle>
            <a:lvl1pPr algn="l">
              <a:defRPr sz="5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presentation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9905" y="3890273"/>
            <a:ext cx="6557621" cy="1228379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BBD80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goes here</a:t>
            </a:r>
          </a:p>
        </p:txBody>
      </p:sp>
    </p:spTree>
    <p:extLst>
      <p:ext uri="{BB962C8B-B14F-4D97-AF65-F5344CB8AC3E}">
        <p14:creationId xmlns:p14="http://schemas.microsoft.com/office/powerpoint/2010/main" val="2615643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093304" y="2435088"/>
            <a:ext cx="9988826" cy="1681163"/>
          </a:xfrm>
        </p:spPr>
        <p:txBody>
          <a:bodyPr anchor="b">
            <a:normAutofit/>
          </a:bodyPr>
          <a:lstStyle>
            <a:lvl1pPr algn="ctr">
              <a:defRPr sz="5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chapter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18064369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90687" r="2514"/>
          <a:stretch/>
        </p:blipFill>
        <p:spPr>
          <a:xfrm rot="5400000">
            <a:off x="5681464" y="363034"/>
            <a:ext cx="829069" cy="12192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60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010900" y="6438716"/>
            <a:ext cx="936626" cy="20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488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/>
          <a:srcRect l="90687" r="2514"/>
          <a:stretch/>
        </p:blipFill>
        <p:spPr>
          <a:xfrm rot="5400000">
            <a:off x="5681464" y="363034"/>
            <a:ext cx="829069" cy="121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60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010900" y="6438716"/>
            <a:ext cx="936626" cy="20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686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/>
          <a:srcRect l="90687" r="2514"/>
          <a:stretch/>
        </p:blipFill>
        <p:spPr>
          <a:xfrm rot="5400000">
            <a:off x="5681464" y="363034"/>
            <a:ext cx="829069" cy="121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7778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010900" y="6438716"/>
            <a:ext cx="936626" cy="20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45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eal">
    <p:bg bwMode="gray">
      <p:bgPr>
        <a:solidFill>
          <a:schemeClr val="accent6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659216" y="-2659216"/>
            <a:ext cx="6873565" cy="12192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auto">
          <a:xfrm>
            <a:off x="-1" y="1"/>
            <a:ext cx="8135864" cy="6857999"/>
          </a:xfrm>
          <a:prstGeom prst="rect">
            <a:avLst/>
          </a:prstGeom>
          <a:solidFill>
            <a:schemeClr val="accent2">
              <a:alpha val="9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93345" y="440493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224097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44819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672290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16828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081180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45078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3393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bg1"/>
              </a:buClr>
              <a:buFont typeface="Arial" pitchFamily="34" charset="0"/>
              <a:buChar char="•"/>
              <a:defRPr sz="3137"/>
            </a:lvl1pPr>
            <a:lvl2pPr marL="520702" indent="-228601">
              <a:buClr>
                <a:schemeClr val="bg1"/>
              </a:buClr>
              <a:defRPr sz="2353"/>
            </a:lvl2pPr>
            <a:lvl3pPr marL="685803" indent="-165101">
              <a:buClr>
                <a:schemeClr val="bg1"/>
              </a:buClr>
              <a:tabLst/>
              <a:defRPr sz="1961"/>
            </a:lvl3pPr>
            <a:lvl4pPr marL="863603" indent="-177801">
              <a:buClr>
                <a:schemeClr val="bg1"/>
              </a:buClr>
              <a:defRPr/>
            </a:lvl4pPr>
            <a:lvl5pPr marL="1028704" indent="-165101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3393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bg1"/>
              </a:buClr>
              <a:buFont typeface="Arial" pitchFamily="34" charset="0"/>
              <a:buChar char="•"/>
              <a:defRPr sz="3137"/>
            </a:lvl1pPr>
            <a:lvl2pPr marL="520702" indent="-228601">
              <a:buClr>
                <a:schemeClr val="bg1"/>
              </a:buClr>
              <a:defRPr sz="2353"/>
            </a:lvl2pPr>
            <a:lvl3pPr marL="685803" indent="-165101">
              <a:buClr>
                <a:schemeClr val="bg1"/>
              </a:buClr>
              <a:tabLst/>
              <a:defRPr sz="1961"/>
            </a:lvl3pPr>
            <a:lvl4pPr marL="863603" indent="-177801">
              <a:buClr>
                <a:schemeClr val="bg1"/>
              </a:buClr>
              <a:defRPr/>
            </a:lvl4pPr>
            <a:lvl5pPr marL="1028704" indent="-165101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58964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7847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gray">
      <p:bgPr>
        <a:solidFill>
          <a:srgbClr val="D83B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r="76770"/>
          <a:stretch/>
        </p:blipFill>
        <p:spPr>
          <a:xfrm>
            <a:off x="10595824" y="0"/>
            <a:ext cx="159617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69240" y="1186356"/>
            <a:ext cx="9859116" cy="2690921"/>
          </a:xfrm>
          <a:noFill/>
        </p:spPr>
        <p:txBody>
          <a:bodyPr tIns="91440" bIns="91440" anchor="t" anchorCtr="0">
            <a:no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69240" y="3877276"/>
            <a:ext cx="9860674" cy="1793104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5884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6.jp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3627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760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535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baseline="0">
          <a:solidFill>
            <a:srgbClr val="117A0E"/>
          </a:solidFill>
          <a:latin typeface="Segoe Pro Light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 baseline="0">
          <a:solidFill>
            <a:schemeClr val="tx1"/>
          </a:solidFill>
          <a:latin typeface="Segoe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Segoe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Segoe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Segoe Pro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Segoe Pro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tk.ai/pythondocs/layerref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mwill3/NY-AZML-Meetup" TargetMode="External"/><Relationship Id="rId2" Type="http://schemas.openxmlformats.org/officeDocument/2006/relationships/hyperlink" Target="https://msdn.microsoft.com/en-us/magazine/mt791798.aspx" TargetMode="Externa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cntk.ai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png"/><Relationship Id="rId7" Type="http://schemas.openxmlformats.org/officeDocument/2006/relationships/image" Target="../media/image15.tm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 bwMode="auto">
          <a:xfrm>
            <a:off x="424515" y="4154616"/>
            <a:ext cx="7845997" cy="2185799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98" baseline="0">
                <a:ln w="3175">
                  <a:noFill/>
                </a:ln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-98" normalizeH="0" baseline="0" noProof="0" dirty="0">
                <a:ln w="3175">
                  <a:noFill/>
                </a:ln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Introduction to the CNTK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800" b="0" i="0" u="none" strike="noStrike" kern="1200" cap="none" spc="-98" normalizeH="0" baseline="0" noProof="0" dirty="0">
                <a:ln w="3175">
                  <a:noFill/>
                </a:ln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</a:br>
            <a:br>
              <a:rPr kumimoji="0" lang="en-US" sz="2000" b="0" i="0" u="none" strike="noStrike" kern="1200" cap="none" spc="-98" normalizeH="0" baseline="0" noProof="0" dirty="0">
                <a:ln w="3175">
                  <a:noFill/>
                </a:ln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</a:br>
            <a:r>
              <a:rPr kumimoji="0" lang="en-US" sz="2000" b="0" i="0" u="none" strike="noStrike" kern="1200" cap="none" spc="-98" normalizeH="0" baseline="0" noProof="0" dirty="0">
                <a:ln w="3175">
                  <a:noFill/>
                </a:ln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Sources and References at end of deck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-98" normalizeH="0" baseline="0" noProof="0" dirty="0">
              <a:ln w="3175">
                <a:noFill/>
              </a:ln>
              <a:gradFill>
                <a:gsLst>
                  <a:gs pos="57576">
                    <a:srgbClr val="FFFFFF"/>
                  </a:gs>
                  <a:gs pos="35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400" b="0" i="0" u="none" strike="noStrike" kern="1200" cap="none" spc="-98" normalizeH="0" baseline="0" noProof="0" dirty="0">
                <a:ln w="3175">
                  <a:noFill/>
                </a:ln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</a:br>
            <a:br>
              <a:rPr kumimoji="0" lang="en-US" sz="3137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</a:br>
            <a:endParaRPr kumimoji="0" lang="en-US" sz="4800" b="0" i="0" u="none" strike="noStrike" kern="1200" cap="none" spc="-98" normalizeH="0" baseline="0" noProof="0" dirty="0">
              <a:ln w="3175">
                <a:noFill/>
              </a:ln>
              <a:gradFill>
                <a:gsLst>
                  <a:gs pos="57576">
                    <a:srgbClr val="FFFFFF"/>
                  </a:gs>
                  <a:gs pos="35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625" y="491636"/>
            <a:ext cx="9859116" cy="776448"/>
          </a:xfrm>
        </p:spPr>
        <p:txBody>
          <a:bodyPr/>
          <a:lstStyle/>
          <a:p>
            <a:r>
              <a:rPr lang="en-US" sz="5400" dirty="0"/>
              <a:t>Deep Learning with CNTK</a:t>
            </a:r>
            <a:br>
              <a:rPr lang="en-US" dirty="0"/>
            </a:br>
            <a:r>
              <a:rPr lang="en-US" sz="4000" dirty="0"/>
              <a:t>Azure Machine Learning Meetup</a:t>
            </a:r>
            <a:br>
              <a:rPr lang="en-US" sz="4000" dirty="0"/>
            </a:br>
            <a:r>
              <a:rPr lang="en-US" sz="4000" dirty="0"/>
              <a:t>May 25,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18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5760" y="1766807"/>
            <a:ext cx="6422297" cy="360966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46688" y="132651"/>
            <a:ext cx="10515600" cy="1325563"/>
          </a:xfrm>
        </p:spPr>
        <p:txBody>
          <a:bodyPr/>
          <a:lstStyle/>
          <a:p>
            <a:r>
              <a:rPr lang="en-US" dirty="0"/>
              <a:t>Corresponding output (dup </a:t>
            </a:r>
            <a:r>
              <a:rPr lang="en-US"/>
              <a:t>of prior)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177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895103"/>
          </a:xfrm>
        </p:spPr>
        <p:txBody>
          <a:bodyPr/>
          <a:lstStyle/>
          <a:p>
            <a:r>
              <a:rPr lang="en-US" dirty="0"/>
              <a:t>Option 1 – use native </a:t>
            </a:r>
            <a:r>
              <a:rPr lang="en-US" dirty="0" err="1"/>
              <a:t>BrainScript</a:t>
            </a:r>
            <a:r>
              <a:rPr lang="en-US" dirty="0"/>
              <a:t>  -  a JSON like declarative description file</a:t>
            </a:r>
          </a:p>
          <a:p>
            <a:r>
              <a:rPr lang="en-US" dirty="0"/>
              <a:t>Option 2 – use a programming language (C++, Python) to provide structure, inputs, parameters etc.</a:t>
            </a:r>
          </a:p>
          <a:p>
            <a:r>
              <a:rPr lang="en-US" dirty="0"/>
              <a:t>For this session we’ll be using Option 1 – later sessions will use Python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</a:t>
            </a:r>
            <a:r>
              <a:rPr lang="en-US" dirty="0"/>
              <a:t> to build, train, run models</a:t>
            </a:r>
          </a:p>
        </p:txBody>
      </p:sp>
    </p:spTree>
    <p:extLst>
      <p:ext uri="{BB962C8B-B14F-4D97-AF65-F5344CB8AC3E}">
        <p14:creationId xmlns:p14="http://schemas.microsoft.com/office/powerpoint/2010/main" val="206164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2449" y="485894"/>
            <a:ext cx="6633708" cy="557804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91109" y="77638"/>
            <a:ext cx="586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o" charset="0"/>
                <a:ea typeface="+mn-ea"/>
                <a:cs typeface="+mn-cs"/>
              </a:rPr>
              <a:t>The Python View</a:t>
            </a:r>
          </a:p>
        </p:txBody>
      </p:sp>
    </p:spTree>
    <p:extLst>
      <p:ext uri="{BB962C8B-B14F-4D97-AF65-F5344CB8AC3E}">
        <p14:creationId xmlns:p14="http://schemas.microsoft.com/office/powerpoint/2010/main" val="3952236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to: CNTK architecture</a:t>
            </a:r>
          </a:p>
        </p:txBody>
      </p:sp>
      <p:sp>
        <p:nvSpPr>
          <p:cNvPr id="5" name="Rectangle 4"/>
          <p:cNvSpPr/>
          <p:nvPr/>
        </p:nvSpPr>
        <p:spPr>
          <a:xfrm>
            <a:off x="1638299" y="1495425"/>
            <a:ext cx="8877301" cy="40957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CNTK</a:t>
            </a:r>
          </a:p>
        </p:txBody>
      </p:sp>
      <p:sp>
        <p:nvSpPr>
          <p:cNvPr id="6" name="Rectangle 5"/>
          <p:cNvSpPr/>
          <p:nvPr/>
        </p:nvSpPr>
        <p:spPr>
          <a:xfrm>
            <a:off x="7933561" y="2009775"/>
            <a:ext cx="2196275" cy="3324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• SGD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(momentum,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AdaGrad, …)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• minibatching,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packing, padding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2028825" y="2009775"/>
            <a:ext cx="2247900" cy="3324225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• task-specific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deserializer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• automatic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randomization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lowchart: Magnetic Disk 14"/>
          <p:cNvSpPr/>
          <p:nvPr/>
        </p:nvSpPr>
        <p:spPr>
          <a:xfrm>
            <a:off x="266995" y="3218987"/>
            <a:ext cx="909343" cy="648626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35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69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04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39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674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09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9944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078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corpus</a:t>
            </a:r>
          </a:p>
        </p:txBody>
      </p:sp>
      <p:sp>
        <p:nvSpPr>
          <p:cNvPr id="16" name="Flowchart: Magnetic Disk 15"/>
          <p:cNvSpPr/>
          <p:nvPr/>
        </p:nvSpPr>
        <p:spPr>
          <a:xfrm>
            <a:off x="10979121" y="3218987"/>
            <a:ext cx="909343" cy="648626"/>
          </a:xfrm>
          <a:prstGeom prst="flowChartMagneticDisk">
            <a:avLst/>
          </a:prstGeom>
          <a:solidFill>
            <a:schemeClr val="accent5">
              <a:lumMod val="90000"/>
              <a:lumOff val="1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35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69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04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39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674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09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9944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078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1285669" y="3305175"/>
            <a:ext cx="725371" cy="562438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4276725" y="2981325"/>
            <a:ext cx="3669768" cy="562438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10129836" y="3262081"/>
            <a:ext cx="776290" cy="562438"/>
          </a:xfrm>
          <a:prstGeom prst="rightArrow">
            <a:avLst/>
          </a:prstGeom>
          <a:solidFill>
            <a:schemeClr val="accent5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43475" y="1998662"/>
            <a:ext cx="2246930" cy="3335338"/>
          </a:xfrm>
          <a:prstGeom prst="rect">
            <a:avLst/>
          </a:prstGeom>
          <a:solidFill>
            <a:schemeClr val="accent6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• network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definition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• CPU/GPU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execution engine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7190405" y="3971925"/>
            <a:ext cx="743156" cy="562438"/>
          </a:xfrm>
          <a:prstGeom prst="rightArrow">
            <a:avLst/>
          </a:prstGeom>
          <a:solidFill>
            <a:schemeClr val="accent6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5525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 train a model:</a:t>
            </a:r>
          </a:p>
          <a:p>
            <a:r>
              <a:rPr lang="en-US" dirty="0"/>
              <a:t>cntk.exe configFile=</a:t>
            </a:r>
            <a:r>
              <a:rPr lang="en-US" dirty="0" err="1"/>
              <a:t>MakeModel.cntk</a:t>
            </a:r>
            <a:r>
              <a:rPr lang="en-US" dirty="0"/>
              <a:t> makeMode=false</a:t>
            </a:r>
          </a:p>
          <a:p>
            <a:endParaRPr lang="en-US" dirty="0"/>
          </a:p>
          <a:p>
            <a:r>
              <a:rPr lang="en-US" dirty="0"/>
              <a:t>Then we will use the model to make a prediction:</a:t>
            </a:r>
          </a:p>
          <a:p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</a:rPr>
              <a:t>cntk.exe configFile=</a:t>
            </a:r>
            <a:r>
              <a:rPr lang="en-US" dirty="0" err="1">
                <a:latin typeface="Courier New" panose="02070309020205020404" pitchFamily="49" charset="0"/>
                <a:ea typeface="Calibri" panose="020F0502020204030204" pitchFamily="34" charset="0"/>
              </a:rPr>
              <a:t>MakePrediction.cntk</a:t>
            </a: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</a:rPr>
              <a:t> makeMode=false</a:t>
            </a:r>
          </a:p>
          <a:p>
            <a:r>
              <a:rPr lang="en-US" dirty="0">
                <a:latin typeface="Courier New" panose="02070309020205020404" pitchFamily="49" charset="0"/>
              </a:rPr>
              <a:t>All the details are in the configFile so let’s dig into it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go through the process</a:t>
            </a:r>
          </a:p>
        </p:txBody>
      </p:sp>
    </p:spTree>
    <p:extLst>
      <p:ext uri="{BB962C8B-B14F-4D97-AF65-F5344CB8AC3E}">
        <p14:creationId xmlns:p14="http://schemas.microsoft.com/office/powerpoint/2010/main" val="3725049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2462" y="662796"/>
            <a:ext cx="11587076" cy="5410200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  <a:cs typeface="Consolas" panose="020B0609020204030204" pitchFamily="49" charset="0"/>
              </a:rPr>
              <a:t>  </a:t>
            </a:r>
            <a:endParaRPr lang="en-US" sz="2000" dirty="0">
              <a:latin typeface="Lucida Console" panose="020B0609040504020204" pitchFamily="49" charset="0"/>
              <a:cs typeface="Consolas" panose="020B0609020204030204" pitchFamily="49" charset="0"/>
            </a:endParaRPr>
          </a:p>
          <a:p>
            <a:r>
              <a:rPr lang="en-US" sz="6400" dirty="0"/>
              <a:t># </a:t>
            </a:r>
            <a:r>
              <a:rPr lang="en-US" sz="6400" dirty="0" err="1"/>
              <a:t>MakeModel.cntk</a:t>
            </a:r>
            <a:endParaRPr lang="en-US" sz="6400" dirty="0"/>
          </a:p>
          <a:p>
            <a:r>
              <a:rPr lang="en-US" sz="6400" dirty="0"/>
              <a:t>command=</a:t>
            </a:r>
            <a:r>
              <a:rPr lang="en-US" sz="6400" dirty="0" err="1"/>
              <a:t>Train:WriteProbs:DumpWeights:Test</a:t>
            </a:r>
            <a:r>
              <a:rPr lang="en-US" sz="6400" dirty="0"/>
              <a:t>  #think of these as modules to execute</a:t>
            </a:r>
          </a:p>
          <a:p>
            <a:r>
              <a:rPr lang="en-US" sz="6400" dirty="0"/>
              <a:t># system parameters go here</a:t>
            </a:r>
          </a:p>
          <a:p>
            <a:r>
              <a:rPr lang="en-US" sz="6400" dirty="0"/>
              <a:t>Train = [ 				#Train module</a:t>
            </a:r>
          </a:p>
          <a:p>
            <a:r>
              <a:rPr lang="en-US" sz="6400" dirty="0"/>
              <a:t>  action="train"</a:t>
            </a:r>
          </a:p>
          <a:p>
            <a:r>
              <a:rPr lang="en-US" sz="6400" dirty="0"/>
              <a:t>  </a:t>
            </a:r>
            <a:r>
              <a:rPr lang="en-US" sz="6400" dirty="0" err="1"/>
              <a:t>BrainScriptNetworkBuilder</a:t>
            </a:r>
            <a:r>
              <a:rPr lang="en-US" sz="6400" dirty="0"/>
              <a:t> = [</a:t>
            </a:r>
          </a:p>
          <a:p>
            <a:r>
              <a:rPr lang="en-US" sz="6400" dirty="0"/>
              <a:t>    # define network here</a:t>
            </a:r>
          </a:p>
          <a:p>
            <a:r>
              <a:rPr lang="en-US" sz="6400" dirty="0"/>
              <a:t>  ]</a:t>
            </a:r>
          </a:p>
          <a:p>
            <a:r>
              <a:rPr lang="en-US" sz="6400" dirty="0"/>
              <a:t>]</a:t>
            </a:r>
          </a:p>
          <a:p>
            <a:r>
              <a:rPr lang="en-US" sz="6400" dirty="0"/>
              <a:t>Test = [</a:t>
            </a:r>
          </a:p>
          <a:p>
            <a:r>
              <a:rPr lang="en-US" sz="6400" dirty="0"/>
              <a:t>  # training commands here</a:t>
            </a:r>
          </a:p>
          <a:p>
            <a:r>
              <a:rPr lang="en-US" sz="6400" dirty="0"/>
              <a:t>]</a:t>
            </a:r>
          </a:p>
          <a:p>
            <a:r>
              <a:rPr lang="en-US" sz="6400" dirty="0"/>
              <a:t>WriteProbs = [</a:t>
            </a:r>
          </a:p>
          <a:p>
            <a:r>
              <a:rPr lang="en-US" sz="6400" dirty="0"/>
              <a:t>  # output commands here</a:t>
            </a:r>
          </a:p>
          <a:p>
            <a:r>
              <a:rPr lang="en-US" sz="6400" dirty="0"/>
              <a:t>]</a:t>
            </a:r>
          </a:p>
          <a:p>
            <a:r>
              <a:rPr lang="en-US" sz="6400" dirty="0" err="1"/>
              <a:t>DumpWeights</a:t>
            </a:r>
            <a:r>
              <a:rPr lang="en-US" sz="6400" dirty="0"/>
              <a:t> = [</a:t>
            </a:r>
          </a:p>
          <a:p>
            <a:r>
              <a:rPr lang="en-US" sz="6400" dirty="0"/>
              <a:t>  # output commands here</a:t>
            </a:r>
          </a:p>
          <a:p>
            <a:r>
              <a:rPr lang="en-US" sz="6400" dirty="0"/>
              <a:t>]</a:t>
            </a:r>
          </a:p>
          <a:p>
            <a:pPr marL="0" indent="0">
              <a:buNone/>
            </a:pPr>
            <a:endParaRPr lang="en-US" sz="1600" dirty="0">
              <a:latin typeface="Lucida Console" panose="020B060904050402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sz="1600" dirty="0">
              <a:latin typeface="Lucida Console" panose="020B060904050402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sz="1600" dirty="0">
              <a:latin typeface="Lucida Console" panose="020B060904050402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17580"/>
            <a:ext cx="10515600" cy="750171"/>
          </a:xfrm>
        </p:spPr>
        <p:txBody>
          <a:bodyPr/>
          <a:lstStyle/>
          <a:p>
            <a:r>
              <a:rPr lang="en-US" dirty="0"/>
              <a:t>how to: top-level configuration shell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6385" y="103517"/>
            <a:ext cx="2363153" cy="86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18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949" y="1447800"/>
            <a:ext cx="11587076" cy="417609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  <a:cs typeface="Consolas" panose="020B0609020204030204" pitchFamily="49" charset="0"/>
              </a:rPr>
              <a:t>  </a:t>
            </a:r>
            <a:endParaRPr lang="en-US" sz="1600" dirty="0">
              <a:latin typeface="Lucida Console" panose="020B060904050402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sz="1600" dirty="0">
              <a:latin typeface="Lucida Console" panose="020B060904050402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28696"/>
            <a:ext cx="10515600" cy="38537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how to: top-level configuration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259" y="0"/>
            <a:ext cx="2363153" cy="8677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5888" y="502333"/>
            <a:ext cx="7394760" cy="556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29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04584" y="4934308"/>
            <a:ext cx="10515600" cy="72393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600" dirty="0">
                <a:latin typeface="Lucida Console" panose="020B0609040504020204" pitchFamily="49" charset="0"/>
              </a:rPr>
              <a:t>   </a:t>
            </a:r>
            <a:endParaRPr lang="en-US" sz="3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17581"/>
            <a:ext cx="10515600" cy="845062"/>
          </a:xfrm>
        </p:spPr>
        <p:txBody>
          <a:bodyPr/>
          <a:lstStyle/>
          <a:p>
            <a:r>
              <a:rPr lang="en-US" dirty="0"/>
              <a:t>how to: reader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259" y="472599"/>
            <a:ext cx="2363153" cy="8677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991707"/>
            <a:ext cx="10111763" cy="466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86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17581"/>
            <a:ext cx="10515600" cy="845062"/>
          </a:xfrm>
        </p:spPr>
        <p:txBody>
          <a:bodyPr/>
          <a:lstStyle/>
          <a:p>
            <a:r>
              <a:rPr lang="en-US" dirty="0"/>
              <a:t>how to: define/create network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68" y="38735"/>
            <a:ext cx="2363153" cy="86772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74475" y="697202"/>
            <a:ext cx="7916173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 network description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BrainScriptNetworkBuilder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[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FDim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$dimension$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HDim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LDim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$labelDimension$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# define the neural network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neuralDef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ftrs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= [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W0 = Parameter 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HDim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FDim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b0 = Parameter 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HDim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1)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W1 = Parameter 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LDim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HDim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b1 = Parameter 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LDim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Tanh (W0 *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ftrs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+ b0)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W1 *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+ b1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].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# specify inputs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features = Input 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FDim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labels   = Input 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LDim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# create network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myNet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neuralDef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(features)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7247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199" y="1481483"/>
            <a:ext cx="10790583" cy="3760166"/>
          </a:xfrm>
        </p:spPr>
        <p:txBody>
          <a:bodyPr>
            <a:normAutofit lnSpcReduction="10000"/>
          </a:bodyPr>
          <a:lstStyle/>
          <a:p>
            <a:pPr marL="0" indent="0" fontAlgn="ctr">
              <a:buNone/>
            </a:pPr>
            <a:r>
              <a:rPr lang="en-US" sz="3000" dirty="0">
                <a:solidFill>
                  <a:srgbClr val="117A0E"/>
                </a:solidFill>
              </a:rPr>
              <a:t>Getting your data into CNTK:</a:t>
            </a:r>
          </a:p>
          <a:p>
            <a:pPr marL="0" indent="0" fontAlgn="ctr">
              <a:buNone/>
            </a:pPr>
            <a:endParaRPr lang="en-US" sz="400" dirty="0"/>
          </a:p>
          <a:p>
            <a:pPr fontAlgn="ctr"/>
            <a:r>
              <a:rPr lang="en-US" sz="2600" dirty="0"/>
              <a:t>standard formats: images, speech (HTK, Kaldi)</a:t>
            </a:r>
          </a:p>
          <a:p>
            <a:pPr fontAlgn="ctr"/>
            <a:r>
              <a:rPr lang="en-US" sz="2600" dirty="0"/>
              <a:t>convert to CNTK Text Format</a:t>
            </a:r>
          </a:p>
          <a:p>
            <a:pPr marL="457200" lvl="1" indent="0" fontAlgn="ctr">
              <a:lnSpc>
                <a:spcPct val="110000"/>
              </a:lnSpc>
              <a:buNone/>
            </a:pPr>
            <a:r>
              <a:rPr lang="en-US" sz="1900" dirty="0" err="1">
                <a:latin typeface="Lucida Console" panose="020B0609040504020204" pitchFamily="49" charset="0"/>
              </a:rPr>
              <a:t>sed</a:t>
            </a:r>
            <a:r>
              <a:rPr lang="en-US" sz="1900" dirty="0">
                <a:latin typeface="Lucida Console" panose="020B0609040504020204" pitchFamily="49" charset="0"/>
              </a:rPr>
              <a:t> -e 's/^/&lt;s&gt; /' -e 's/$/ &lt;\/s&gt;/' &lt; en.txt &gt; en.txt1</a:t>
            </a:r>
            <a:br>
              <a:rPr lang="en-US" sz="1900" dirty="0">
                <a:latin typeface="Lucida Console" panose="020B0609040504020204" pitchFamily="49" charset="0"/>
              </a:rPr>
            </a:br>
            <a:r>
              <a:rPr lang="en-US" sz="1900" dirty="0" err="1">
                <a:latin typeface="Lucida Console" panose="020B0609040504020204" pitchFamily="49" charset="0"/>
              </a:rPr>
              <a:t>sed</a:t>
            </a:r>
            <a:r>
              <a:rPr lang="en-US" sz="1900" dirty="0">
                <a:latin typeface="Lucida Console" panose="020B0609040504020204" pitchFamily="49" charset="0"/>
              </a:rPr>
              <a:t> -e 's/^/&lt;s&gt; /' -e 's/$/ &lt;\/s&gt;/' &lt; fr.txt &gt; fr.txt1</a:t>
            </a:r>
            <a:br>
              <a:rPr lang="en-US" sz="1900" dirty="0">
                <a:latin typeface="Lucida Console" panose="020B0609040504020204" pitchFamily="49" charset="0"/>
              </a:rPr>
            </a:br>
            <a:r>
              <a:rPr lang="en-US" sz="1900" dirty="0">
                <a:latin typeface="Lucida Console" panose="020B0609040504020204" pitchFamily="49" charset="0"/>
              </a:rPr>
              <a:t>paste en.txt1 fr.txt1 | Scripts/txt2ctf.py --map </a:t>
            </a:r>
            <a:r>
              <a:rPr lang="en-US" sz="1900" dirty="0" err="1">
                <a:latin typeface="Lucida Console" panose="020B0609040504020204" pitchFamily="49" charset="0"/>
              </a:rPr>
              <a:t>en.dict</a:t>
            </a:r>
            <a:r>
              <a:rPr lang="en-US" sz="1900" dirty="0">
                <a:latin typeface="Lucida Console" panose="020B0609040504020204" pitchFamily="49" charset="0"/>
              </a:rPr>
              <a:t> </a:t>
            </a:r>
            <a:r>
              <a:rPr lang="en-US" sz="1900" dirty="0" err="1">
                <a:latin typeface="Lucida Console" panose="020B0609040504020204" pitchFamily="49" charset="0"/>
              </a:rPr>
              <a:t>fr.dict</a:t>
            </a:r>
            <a:r>
              <a:rPr lang="en-US" sz="1900" dirty="0">
                <a:latin typeface="Lucida Console" panose="020B0609040504020204" pitchFamily="49" charset="0"/>
              </a:rPr>
              <a:t> &gt; </a:t>
            </a:r>
            <a:r>
              <a:rPr lang="en-US" sz="1900" dirty="0" err="1">
                <a:latin typeface="Lucida Console" panose="020B0609040504020204" pitchFamily="49" charset="0"/>
              </a:rPr>
              <a:t>ef.ctf</a:t>
            </a:r>
            <a:endParaRPr lang="en-US" sz="2600" dirty="0"/>
          </a:p>
          <a:p>
            <a:pPr fontAlgn="ctr"/>
            <a:r>
              <a:rPr lang="en-US" sz="2600" dirty="0"/>
              <a:t>big data: implement custom </a:t>
            </a:r>
            <a:r>
              <a:rPr lang="en-US" sz="2600" dirty="0" err="1"/>
              <a:t>deserializer</a:t>
            </a:r>
            <a:r>
              <a:rPr lang="en-US" sz="2600" dirty="0"/>
              <a:t> in C++ or Python</a:t>
            </a:r>
            <a:r>
              <a:rPr lang="en-US" sz="2600" baseline="30000" dirty="0"/>
              <a:t>1</a:t>
            </a:r>
          </a:p>
          <a:p>
            <a:pPr fontAlgn="ctr"/>
            <a:r>
              <a:rPr lang="en-US" sz="2600" dirty="0"/>
              <a:t>small data: read with your favorite Python lib to RAM</a:t>
            </a:r>
            <a:endParaRPr lang="en-US" sz="2600" baseline="30000" dirty="0"/>
          </a:p>
          <a:p>
            <a:pPr marL="0" indent="0" fontAlgn="ctr">
              <a:buNone/>
            </a:pPr>
            <a:endParaRPr lang="en-US" sz="1500" dirty="0"/>
          </a:p>
          <a:p>
            <a:pPr marL="0" indent="0" fontAlgn="ctr">
              <a:buNone/>
            </a:pPr>
            <a:endParaRPr lang="en-US" sz="1500" dirty="0"/>
          </a:p>
          <a:p>
            <a:pPr marL="0" indent="0" fontAlgn="ctr">
              <a:buNone/>
            </a:pPr>
            <a:endParaRPr lang="en-US" sz="19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to: reader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259" y="472599"/>
            <a:ext cx="2363153" cy="86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7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9983" y="3197088"/>
            <a:ext cx="6975643" cy="1681163"/>
          </a:xfrm>
        </p:spPr>
        <p:txBody>
          <a:bodyPr>
            <a:normAutofit fontScale="90000"/>
          </a:bodyPr>
          <a:lstStyle/>
          <a:p>
            <a:pPr algn="l"/>
            <a:br>
              <a:rPr lang="en-US" dirty="0"/>
            </a:br>
            <a:r>
              <a:rPr lang="en-US" dirty="0"/>
              <a:t>  I.	what</a:t>
            </a:r>
            <a:r>
              <a:rPr lang="en-US" sz="2000" dirty="0"/>
              <a:t>  is CNTK</a:t>
            </a:r>
            <a:br>
              <a:rPr lang="en-US" dirty="0"/>
            </a:br>
            <a:r>
              <a:rPr lang="en-US" dirty="0"/>
              <a:t> II.	how to</a:t>
            </a:r>
            <a:r>
              <a:rPr lang="en-US" sz="2000" dirty="0"/>
              <a:t>  use CNTK</a:t>
            </a:r>
            <a:br>
              <a:rPr lang="en-US" dirty="0"/>
            </a:br>
            <a:r>
              <a:rPr lang="en-US" dirty="0"/>
              <a:t>III.	example</a:t>
            </a:r>
            <a:r>
              <a:rPr lang="en-US" sz="2000" dirty="0"/>
              <a:t>  source-code walkthrough</a:t>
            </a:r>
          </a:p>
        </p:txBody>
      </p:sp>
    </p:spTree>
    <p:extLst>
      <p:ext uri="{BB962C8B-B14F-4D97-AF65-F5344CB8AC3E}">
        <p14:creationId xmlns:p14="http://schemas.microsoft.com/office/powerpoint/2010/main" val="3277841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|features 1.0 1.0 |labels 1 0 0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|features 3.0 9.0 |labels 1 0 0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|features 8.0 8.0 |labels 1 0 0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|features 3.0 4.0 |labels 0 1 0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|features 5.0 6.0 |labels 0 1 0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|features 3.0 6.0 |labels 0 1 0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|features 8.0 3.0 |labels 0 0 1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|features 8.0 1.0 |labels 0 0 1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|features 9.0 2.0 |labels 0 0 1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28748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Building a simple linear regression sample – input looks like (stored in TrainData.txt)</a:t>
            </a:r>
            <a:br>
              <a:rPr lang="en-US" dirty="0"/>
            </a:br>
            <a:r>
              <a:rPr lang="en-US" dirty="0"/>
              <a:t>one hot encoding of               R G B (</a:t>
            </a:r>
            <a:r>
              <a:rPr lang="en-US" dirty="0" err="1"/>
              <a:t>red,green,blue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7585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Testdata.txt looks like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337094"/>
            <a:ext cx="10515600" cy="4248697"/>
          </a:xfrm>
        </p:spPr>
        <p:txBody>
          <a:bodyPr/>
          <a:lstStyle/>
          <a:p>
            <a:r>
              <a:rPr lang="en-US" dirty="0"/>
              <a:t>Test data used to validate the trained CNTK model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0" y="2136339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|features 1.0 1.0 |labels 1 0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|features 3.0 9.0 |labels 1 0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|features 8.0 8.0 |labels 1 0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|features 3.0 4.0 |labels 0 1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|features 5.0 6.0 |labels 0 1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|features 3.0 6.0 |labels 0 1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|features 8.0 3.0 |labels 0 0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|features 8.0 1.0 |labels 0 0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|features 9.0 2.0 |labels 0 0 1</a:t>
            </a:r>
          </a:p>
        </p:txBody>
      </p:sp>
    </p:spTree>
    <p:extLst>
      <p:ext uri="{BB962C8B-B14F-4D97-AF65-F5344CB8AC3E}">
        <p14:creationId xmlns:p14="http://schemas.microsoft.com/office/powerpoint/2010/main" val="1470262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data used (NewData.txt)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0611"/>
            <a:ext cx="10515600" cy="4145180"/>
          </a:xfrm>
        </p:spPr>
        <p:txBody>
          <a:bodyPr/>
          <a:lstStyle/>
          <a:p>
            <a:r>
              <a:rPr lang="en-US" dirty="0"/>
              <a:t>|features 4.0 7.0 |labels -1 -1 -1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last data line must end in a CR/LF</a:t>
            </a:r>
          </a:p>
        </p:txBody>
      </p:sp>
    </p:spTree>
    <p:extLst>
      <p:ext uri="{BB962C8B-B14F-4D97-AF65-F5344CB8AC3E}">
        <p14:creationId xmlns:p14="http://schemas.microsoft.com/office/powerpoint/2010/main" val="2162043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264" y="960895"/>
            <a:ext cx="6407587" cy="462551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24023" y="189781"/>
            <a:ext cx="6409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o" charset="0"/>
                <a:ea typeface="+mn-ea"/>
                <a:cs typeface="+mn-cs"/>
              </a:rPr>
              <a:t>Graph of that Training Data – Colors indicate Output Label Value – note the visual pattern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2143" y="5586413"/>
            <a:ext cx="839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o" charset="0"/>
                <a:ea typeface="+mn-ea"/>
                <a:cs typeface="+mn-cs"/>
              </a:rPr>
              <a:t>Source: https://msdn.microsoft.com/en-us/magazine/mt791798.aspx</a:t>
            </a:r>
          </a:p>
        </p:txBody>
      </p:sp>
    </p:spTree>
    <p:extLst>
      <p:ext uri="{BB962C8B-B14F-4D97-AF65-F5344CB8AC3E}">
        <p14:creationId xmlns:p14="http://schemas.microsoft.com/office/powerpoint/2010/main" val="2089466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957" y="557938"/>
            <a:ext cx="6598077" cy="53810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96219" y="155275"/>
            <a:ext cx="6737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o" charset="0"/>
                <a:ea typeface="+mn-ea"/>
                <a:cs typeface="+mn-cs"/>
              </a:rPr>
              <a:t>Same data as prior slide with Test Data added (open circle)</a:t>
            </a:r>
          </a:p>
        </p:txBody>
      </p:sp>
    </p:spTree>
    <p:extLst>
      <p:ext uri="{BB962C8B-B14F-4D97-AF65-F5344CB8AC3E}">
        <p14:creationId xmlns:p14="http://schemas.microsoft.com/office/powerpoint/2010/main" val="3299349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76200"/>
            <a:ext cx="10515600" cy="1325563"/>
          </a:xfrm>
        </p:spPr>
        <p:txBody>
          <a:bodyPr/>
          <a:lstStyle/>
          <a:p>
            <a:r>
              <a:rPr lang="en-US" sz="2800" dirty="0">
                <a:solidFill>
                  <a:srgbClr val="00B193">
                    <a:lumMod val="75000"/>
                  </a:srgbClr>
                </a:solidFill>
              </a:rPr>
              <a:t>“CNTK expresses (nearly) arbitrary neural networks by composing simple building blocks into complex computational networks, supporting relevant network types and applications.”</a:t>
            </a:r>
            <a:endParaRPr lang="en-US" dirty="0"/>
          </a:p>
        </p:txBody>
      </p:sp>
      <p:sp>
        <p:nvSpPr>
          <p:cNvPr id="69" name="Content Placeholder 3"/>
          <p:cNvSpPr txBox="1">
            <a:spLocks/>
          </p:cNvSpPr>
          <p:nvPr/>
        </p:nvSpPr>
        <p:spPr>
          <a:xfrm>
            <a:off x="1143000" y="1688134"/>
            <a:ext cx="11049000" cy="37601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ctr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o" charset="0"/>
                <a:ea typeface="+mn-ea"/>
                <a:cs typeface="+mn-cs"/>
              </a:rPr>
              <a:t>example: 2-hidden layer feed-forward NN</a:t>
            </a:r>
          </a:p>
          <a:p>
            <a:pPr marL="0" marR="0" lvl="0" indent="0" algn="l" defTabSz="914400" rtl="0" eaLnBrk="1" fontAlgn="ctr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o" charset="0"/>
                <a:ea typeface="+mn-ea"/>
                <a:cs typeface="+mn-cs"/>
              </a:rPr>
              <a:t> </a:t>
            </a:r>
          </a:p>
          <a:p>
            <a:pPr marL="457200" marR="0" lvl="1" indent="0" algn="l" defTabSz="914400" rtl="0" eaLnBrk="1" fontAlgn="ctr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h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Times New Roman" panose="02020603050405020304" pitchFamily="18" charset="0"/>
              </a:rPr>
              <a:t>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+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				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h1 = Sigmoid (W1   * x  + b1)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marR="0" lvl="1" indent="0" algn="l" defTabSz="914400" rtl="0" eaLnBrk="1" fontAlgn="ctr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h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Times New Roman" panose="02020603050405020304" pitchFamily="18" charset="0"/>
              </a:rPr>
              <a:t>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+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				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h2 = Sigmoid (W2   * h1 + b2)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marR="0" lvl="1" indent="0" algn="l" defTabSz="914400" rtl="0" eaLnBrk="1" fontAlgn="ctr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P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  softmax(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out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+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out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			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P  = Softmax (Wout * h2 + bout)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 input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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</a:t>
            </a:r>
            <a:r>
              <a:rPr kumimoji="0" lang="en-US" sz="2400" b="0" i="1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one-hot label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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</a:t>
            </a:r>
            <a:r>
              <a:rPr kumimoji="0" lang="en-US" sz="2400" b="0" i="1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J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cross-entropy training criterion</a:t>
            </a:r>
          </a:p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sz="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marR="0" lvl="1" indent="0" algn="l" defTabSz="914400" rtl="0" eaLnBrk="1" fontAlgn="ctr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ce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 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kumimoji="0" lang="en-US" sz="2000" b="0" i="0" u="none" strike="noStrike" kern="1200" cap="none" spc="0" normalizeH="0" baseline="3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log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				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ce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= CrossEntropy (y, P)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marR="0" lvl="1" indent="0" algn="l" defTabSz="914400" rtl="0" eaLnBrk="1" fontAlgn="ctr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Times New Roman" panose="02020603050405020304" pitchFamily="18" charset="0"/>
              </a:rPr>
              <a:t>S</a:t>
            </a:r>
            <a:r>
              <a:rPr kumimoji="0" lang="en-US" sz="2000" b="0" i="0" u="none" strike="noStrike" kern="1200" cap="none" spc="0" normalizeH="0" baseline="-4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corpus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Times New Roman" panose="02020603050405020304" pitchFamily="18" charset="0"/>
              </a:rPr>
              <a:t>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   max				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5257800" y="2628900"/>
            <a:ext cx="8763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7233039"/>
      </p:ext>
    </p:extLst>
  </p:cSld>
  <p:clrMapOvr>
    <a:masterClrMapping/>
  </p:clrMapOvr>
  <p:transition spd="slow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Rounded Rectangle 286"/>
          <p:cNvSpPr/>
          <p:nvPr/>
        </p:nvSpPr>
        <p:spPr>
          <a:xfrm>
            <a:off x="2001196" y="1978979"/>
            <a:ext cx="1684842" cy="1071882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Pro"/>
              <a:ea typeface="+mn-ea"/>
              <a:cs typeface="+mn-cs"/>
            </a:endParaRPr>
          </a:p>
        </p:txBody>
      </p:sp>
      <p:sp>
        <p:nvSpPr>
          <p:cNvPr id="288" name="Rounded Rectangle 287"/>
          <p:cNvSpPr/>
          <p:nvPr/>
        </p:nvSpPr>
        <p:spPr>
          <a:xfrm>
            <a:off x="2001196" y="3198179"/>
            <a:ext cx="1684842" cy="1071882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Pro"/>
              <a:ea typeface="+mn-ea"/>
              <a:cs typeface="+mn-cs"/>
            </a:endParaRPr>
          </a:p>
        </p:txBody>
      </p:sp>
      <p:sp>
        <p:nvSpPr>
          <p:cNvPr id="289" name="Rounded Rectangle 288"/>
          <p:cNvSpPr/>
          <p:nvPr/>
        </p:nvSpPr>
        <p:spPr>
          <a:xfrm>
            <a:off x="2001196" y="4417379"/>
            <a:ext cx="1684842" cy="1071882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Pro"/>
              <a:ea typeface="+mn-ea"/>
              <a:cs typeface="+mn-cs"/>
            </a:endParaRPr>
          </a:p>
        </p:txBody>
      </p:sp>
      <p:sp>
        <p:nvSpPr>
          <p:cNvPr id="290" name="Rounded Rectangle 289"/>
          <p:cNvSpPr/>
          <p:nvPr/>
        </p:nvSpPr>
        <p:spPr>
          <a:xfrm>
            <a:off x="1912618" y="1889602"/>
            <a:ext cx="1859282" cy="3684299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Pro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76200"/>
            <a:ext cx="10515600" cy="1325563"/>
          </a:xfrm>
        </p:spPr>
        <p:txBody>
          <a:bodyPr/>
          <a:lstStyle/>
          <a:p>
            <a:r>
              <a:rPr lang="en-US" sz="2800" dirty="0">
                <a:solidFill>
                  <a:srgbClr val="00B193">
                    <a:lumMod val="75000"/>
                  </a:srgbClr>
                </a:solidFill>
              </a:rPr>
              <a:t>“CNTK expresses (nearly) arbitrary neural networks by composing simple building blocks into complex computational networks, supporting relevant network types and applications.”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87" idx="0"/>
            <a:endCxn id="151" idx="2"/>
          </p:cNvCxnSpPr>
          <p:nvPr/>
        </p:nvCxnSpPr>
        <p:spPr>
          <a:xfrm flipV="1">
            <a:off x="3028950" y="5065079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 flipV="1">
            <a:off x="4018032" y="1783397"/>
            <a:ext cx="1518" cy="38531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87" idx="2"/>
          </p:cNvCxnSpPr>
          <p:nvPr/>
        </p:nvCxnSpPr>
        <p:spPr>
          <a:xfrm flipV="1">
            <a:off x="3028950" y="5446079"/>
            <a:ext cx="0" cy="190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2876550" y="5217479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o" charset="0"/>
                <a:ea typeface="+mn-ea"/>
                <a:cs typeface="+mn-cs"/>
              </a:rPr>
              <a:t>•</a:t>
            </a:r>
          </a:p>
        </p:txBody>
      </p:sp>
      <p:sp>
        <p:nvSpPr>
          <p:cNvPr id="151" name="Rounded Rectangle 150"/>
          <p:cNvSpPr/>
          <p:nvPr/>
        </p:nvSpPr>
        <p:spPr>
          <a:xfrm>
            <a:off x="2876550" y="4836479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o" charset="0"/>
                <a:ea typeface="+mn-ea"/>
                <a:cs typeface="+mn-cs"/>
              </a:rPr>
              <a:t>+</a:t>
            </a:r>
          </a:p>
        </p:txBody>
      </p:sp>
      <p:sp>
        <p:nvSpPr>
          <p:cNvPr id="152" name="Rounded Rectangle 151"/>
          <p:cNvSpPr/>
          <p:nvPr/>
        </p:nvSpPr>
        <p:spPr>
          <a:xfrm>
            <a:off x="2876550" y="4455479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s</a:t>
            </a:r>
          </a:p>
        </p:txBody>
      </p:sp>
      <p:sp>
        <p:nvSpPr>
          <p:cNvPr id="153" name="Rounded Rectangle 152"/>
          <p:cNvSpPr/>
          <p:nvPr/>
        </p:nvSpPr>
        <p:spPr>
          <a:xfrm>
            <a:off x="2876550" y="3998279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o" charset="0"/>
                <a:ea typeface="+mn-ea"/>
                <a:cs typeface="+mn-cs"/>
              </a:rPr>
              <a:t>•</a:t>
            </a:r>
          </a:p>
        </p:txBody>
      </p:sp>
      <p:sp>
        <p:nvSpPr>
          <p:cNvPr id="154" name="Rounded Rectangle 153"/>
          <p:cNvSpPr/>
          <p:nvPr/>
        </p:nvSpPr>
        <p:spPr>
          <a:xfrm>
            <a:off x="2876550" y="3617279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o" charset="0"/>
                <a:ea typeface="+mn-ea"/>
                <a:cs typeface="+mn-cs"/>
              </a:rPr>
              <a:t>+</a:t>
            </a:r>
          </a:p>
        </p:txBody>
      </p:sp>
      <p:sp>
        <p:nvSpPr>
          <p:cNvPr id="155" name="Rounded Rectangle 154"/>
          <p:cNvSpPr/>
          <p:nvPr/>
        </p:nvSpPr>
        <p:spPr>
          <a:xfrm>
            <a:off x="2876550" y="3236279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s</a:t>
            </a:r>
          </a:p>
        </p:txBody>
      </p:sp>
      <p:sp>
        <p:nvSpPr>
          <p:cNvPr id="156" name="Rounded Rectangle 155"/>
          <p:cNvSpPr/>
          <p:nvPr/>
        </p:nvSpPr>
        <p:spPr>
          <a:xfrm>
            <a:off x="2875032" y="2784161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o" charset="0"/>
                <a:ea typeface="+mn-ea"/>
                <a:cs typeface="+mn-cs"/>
              </a:rPr>
              <a:t>•</a:t>
            </a:r>
          </a:p>
        </p:txBody>
      </p:sp>
      <p:sp>
        <p:nvSpPr>
          <p:cNvPr id="157" name="Rounded Rectangle 156"/>
          <p:cNvSpPr/>
          <p:nvPr/>
        </p:nvSpPr>
        <p:spPr>
          <a:xfrm>
            <a:off x="2875032" y="2403161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o" charset="0"/>
                <a:ea typeface="+mn-ea"/>
                <a:cs typeface="+mn-cs"/>
              </a:rPr>
              <a:t>+</a:t>
            </a:r>
          </a:p>
        </p:txBody>
      </p:sp>
      <p:sp>
        <p:nvSpPr>
          <p:cNvPr id="158" name="Rounded Rectangle 157"/>
          <p:cNvSpPr/>
          <p:nvPr/>
        </p:nvSpPr>
        <p:spPr>
          <a:xfrm>
            <a:off x="2417832" y="2022161"/>
            <a:ext cx="1219200" cy="1854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o"/>
                <a:ea typeface="+mn-ea"/>
                <a:cs typeface="+mn-cs"/>
              </a:rPr>
              <a:t>Softmax</a:t>
            </a:r>
          </a:p>
        </p:txBody>
      </p:sp>
      <p:cxnSp>
        <p:nvCxnSpPr>
          <p:cNvPr id="161" name="Straight Arrow Connector 160"/>
          <p:cNvCxnSpPr>
            <a:stCxn id="151" idx="0"/>
            <a:endCxn id="152" idx="2"/>
          </p:cNvCxnSpPr>
          <p:nvPr/>
        </p:nvCxnSpPr>
        <p:spPr>
          <a:xfrm flipV="1">
            <a:off x="3028950" y="4684079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stCxn id="152" idx="0"/>
            <a:endCxn id="153" idx="2"/>
          </p:cNvCxnSpPr>
          <p:nvPr/>
        </p:nvCxnSpPr>
        <p:spPr>
          <a:xfrm flipV="1">
            <a:off x="3028950" y="4226879"/>
            <a:ext cx="0" cy="228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stCxn id="153" idx="0"/>
            <a:endCxn id="154" idx="2"/>
          </p:cNvCxnSpPr>
          <p:nvPr/>
        </p:nvCxnSpPr>
        <p:spPr>
          <a:xfrm flipV="1">
            <a:off x="3028950" y="3845879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55" idx="0"/>
            <a:endCxn id="156" idx="2"/>
          </p:cNvCxnSpPr>
          <p:nvPr/>
        </p:nvCxnSpPr>
        <p:spPr>
          <a:xfrm flipH="1" flipV="1">
            <a:off x="3027432" y="3012761"/>
            <a:ext cx="1518" cy="223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stCxn id="156" idx="0"/>
            <a:endCxn id="157" idx="2"/>
          </p:cNvCxnSpPr>
          <p:nvPr/>
        </p:nvCxnSpPr>
        <p:spPr>
          <a:xfrm flipV="1">
            <a:off x="3027432" y="2631761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stCxn id="154" idx="0"/>
            <a:endCxn id="155" idx="2"/>
          </p:cNvCxnSpPr>
          <p:nvPr/>
        </p:nvCxnSpPr>
        <p:spPr>
          <a:xfrm flipV="1">
            <a:off x="3028950" y="3464879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>
            <a:stCxn id="157" idx="0"/>
            <a:endCxn id="158" idx="2"/>
          </p:cNvCxnSpPr>
          <p:nvPr/>
        </p:nvCxnSpPr>
        <p:spPr>
          <a:xfrm flipV="1">
            <a:off x="3027432" y="2207579"/>
            <a:ext cx="0" cy="195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>
            <a:stCxn id="158" idx="0"/>
          </p:cNvCxnSpPr>
          <p:nvPr/>
        </p:nvCxnSpPr>
        <p:spPr>
          <a:xfrm flipV="1">
            <a:off x="3027432" y="1780856"/>
            <a:ext cx="0" cy="241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>
            <a:endCxn id="87" idx="1"/>
          </p:cNvCxnSpPr>
          <p:nvPr/>
        </p:nvCxnSpPr>
        <p:spPr>
          <a:xfrm>
            <a:off x="2495550" y="5331779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H="1" flipV="1">
            <a:off x="2419350" y="52555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flipV="1">
            <a:off x="2419350" y="53317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 flipV="1">
            <a:off x="2952750" y="5636579"/>
            <a:ext cx="74682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flipH="1" flipV="1">
            <a:off x="3028950" y="5636579"/>
            <a:ext cx="73164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/>
          <p:nvPr/>
        </p:nvCxnSpPr>
        <p:spPr>
          <a:xfrm>
            <a:off x="2495550" y="4950779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 flipH="1" flipV="1">
            <a:off x="2419350" y="48745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 flipV="1">
            <a:off x="2419350" y="49507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>
            <a:off x="2495550" y="4112579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 flipH="1" flipV="1">
            <a:off x="2419350" y="40363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 flipV="1">
            <a:off x="2419350" y="41125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/>
          <p:nvPr/>
        </p:nvCxnSpPr>
        <p:spPr>
          <a:xfrm>
            <a:off x="2495550" y="3731579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 flipH="1" flipV="1">
            <a:off x="2419350" y="36553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 flipV="1">
            <a:off x="2419350" y="37315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/>
          <p:nvPr/>
        </p:nvCxnSpPr>
        <p:spPr>
          <a:xfrm>
            <a:off x="2494032" y="2898461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 flipH="1" flipV="1">
            <a:off x="2417832" y="2822261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 flipV="1">
            <a:off x="2417832" y="2898461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/>
          <p:cNvCxnSpPr/>
          <p:nvPr/>
        </p:nvCxnSpPr>
        <p:spPr>
          <a:xfrm>
            <a:off x="2494032" y="2517461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 flipH="1" flipV="1">
            <a:off x="2417832" y="2441261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 flipV="1">
            <a:off x="2417832" y="2517461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/>
          <p:cNvSpPr txBox="1"/>
          <p:nvPr/>
        </p:nvSpPr>
        <p:spPr>
          <a:xfrm>
            <a:off x="2084070" y="52174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o" charset="0"/>
                <a:ea typeface="+mn-ea"/>
                <a:cs typeface="+mn-cs"/>
              </a:rPr>
              <a:t>W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o" charset="0"/>
                <a:ea typeface="+mn-ea"/>
                <a:cs typeface="+mn-cs"/>
              </a:rPr>
              <a:t>1</a:t>
            </a:r>
          </a:p>
        </p:txBody>
      </p:sp>
      <p:sp>
        <p:nvSpPr>
          <p:cNvPr id="247" name="TextBox 246"/>
          <p:cNvSpPr txBox="1"/>
          <p:nvPr/>
        </p:nvSpPr>
        <p:spPr>
          <a:xfrm>
            <a:off x="2084071" y="48364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o" charset="0"/>
                <a:ea typeface="+mn-ea"/>
                <a:cs typeface="+mn-cs"/>
              </a:rPr>
              <a:t>b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o" charset="0"/>
                <a:ea typeface="+mn-ea"/>
                <a:cs typeface="+mn-cs"/>
              </a:rPr>
              <a:t>1</a:t>
            </a:r>
          </a:p>
        </p:txBody>
      </p:sp>
      <p:sp>
        <p:nvSpPr>
          <p:cNvPr id="249" name="TextBox 248"/>
          <p:cNvSpPr txBox="1"/>
          <p:nvPr/>
        </p:nvSpPr>
        <p:spPr>
          <a:xfrm>
            <a:off x="2084073" y="39982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o" charset="0"/>
                <a:ea typeface="+mn-ea"/>
                <a:cs typeface="+mn-cs"/>
              </a:rPr>
              <a:t>W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o" charset="0"/>
                <a:ea typeface="+mn-ea"/>
                <a:cs typeface="+mn-cs"/>
              </a:rPr>
              <a:t>2</a:t>
            </a:r>
          </a:p>
        </p:txBody>
      </p:sp>
      <p:sp>
        <p:nvSpPr>
          <p:cNvPr id="250" name="TextBox 249"/>
          <p:cNvSpPr txBox="1"/>
          <p:nvPr/>
        </p:nvSpPr>
        <p:spPr>
          <a:xfrm>
            <a:off x="2084074" y="36172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o" charset="0"/>
                <a:ea typeface="+mn-ea"/>
                <a:cs typeface="+mn-cs"/>
              </a:rPr>
              <a:t>b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o" charset="0"/>
                <a:ea typeface="+mn-ea"/>
                <a:cs typeface="+mn-cs"/>
              </a:rPr>
              <a:t>2</a:t>
            </a:r>
          </a:p>
        </p:txBody>
      </p:sp>
      <p:sp>
        <p:nvSpPr>
          <p:cNvPr id="252" name="TextBox 251"/>
          <p:cNvSpPr txBox="1"/>
          <p:nvPr/>
        </p:nvSpPr>
        <p:spPr>
          <a:xfrm>
            <a:off x="1884432" y="2784161"/>
            <a:ext cx="609605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o" charset="0"/>
                <a:ea typeface="+mn-ea"/>
                <a:cs typeface="+mn-cs"/>
              </a:rPr>
              <a:t>W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o" charset="0"/>
                <a:ea typeface="+mn-ea"/>
                <a:cs typeface="+mn-cs"/>
              </a:rPr>
              <a:t>out</a:t>
            </a:r>
          </a:p>
        </p:txBody>
      </p:sp>
      <p:sp>
        <p:nvSpPr>
          <p:cNvPr id="253" name="TextBox 252"/>
          <p:cNvSpPr txBox="1"/>
          <p:nvPr/>
        </p:nvSpPr>
        <p:spPr>
          <a:xfrm>
            <a:off x="1770133" y="2403161"/>
            <a:ext cx="723906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o" charset="0"/>
                <a:ea typeface="+mn-ea"/>
                <a:cs typeface="+mn-cs"/>
              </a:rPr>
              <a:t>b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o" charset="0"/>
                <a:ea typeface="+mn-ea"/>
                <a:cs typeface="+mn-cs"/>
              </a:rPr>
              <a:t>out</a:t>
            </a:r>
          </a:p>
        </p:txBody>
      </p:sp>
      <p:sp>
        <p:nvSpPr>
          <p:cNvPr id="257" name="Rounded Rectangle 256"/>
          <p:cNvSpPr/>
          <p:nvPr/>
        </p:nvSpPr>
        <p:spPr>
          <a:xfrm>
            <a:off x="2419350" y="1597979"/>
            <a:ext cx="2171700" cy="1854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o"/>
                <a:ea typeface="+mn-ea"/>
                <a:cs typeface="+mn-cs"/>
              </a:rPr>
              <a:t>CrossEntropy</a:t>
            </a:r>
          </a:p>
        </p:txBody>
      </p:sp>
      <p:cxnSp>
        <p:nvCxnSpPr>
          <p:cNvPr id="271" name="Straight Connector 270"/>
          <p:cNvCxnSpPr/>
          <p:nvPr/>
        </p:nvCxnSpPr>
        <p:spPr>
          <a:xfrm flipV="1">
            <a:off x="3946386" y="5636579"/>
            <a:ext cx="74682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/>
          <p:nvPr/>
        </p:nvCxnSpPr>
        <p:spPr>
          <a:xfrm flipH="1" flipV="1">
            <a:off x="4022586" y="5636579"/>
            <a:ext cx="73164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TextBox 275"/>
          <p:cNvSpPr txBox="1"/>
          <p:nvPr/>
        </p:nvSpPr>
        <p:spPr>
          <a:xfrm>
            <a:off x="3065532" y="42268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o" charset="0"/>
                <a:ea typeface="+mn-ea"/>
                <a:cs typeface="+mn-cs"/>
              </a:rPr>
              <a:t>h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o" charset="0"/>
                <a:ea typeface="+mn-ea"/>
                <a:cs typeface="+mn-cs"/>
              </a:rPr>
              <a:t>1</a:t>
            </a:r>
          </a:p>
        </p:txBody>
      </p:sp>
      <p:sp>
        <p:nvSpPr>
          <p:cNvPr id="279" name="TextBox 278"/>
          <p:cNvSpPr txBox="1"/>
          <p:nvPr/>
        </p:nvSpPr>
        <p:spPr>
          <a:xfrm>
            <a:off x="3067050" y="30076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o" charset="0"/>
                <a:ea typeface="+mn-ea"/>
                <a:cs typeface="+mn-cs"/>
              </a:rPr>
              <a:t>h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o" charset="0"/>
                <a:ea typeface="+mn-ea"/>
                <a:cs typeface="+mn-cs"/>
              </a:rPr>
              <a:t>2</a:t>
            </a:r>
          </a:p>
        </p:txBody>
      </p:sp>
      <p:sp>
        <p:nvSpPr>
          <p:cNvPr id="280" name="TextBox 279"/>
          <p:cNvSpPr txBox="1"/>
          <p:nvPr/>
        </p:nvSpPr>
        <p:spPr>
          <a:xfrm>
            <a:off x="3068568" y="17884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o" charset="0"/>
                <a:ea typeface="+mn-ea"/>
                <a:cs typeface="+mn-cs"/>
              </a:rPr>
              <a:t>P</a:t>
            </a:r>
            <a:endParaRPr kumimoji="0" lang="en-US" sz="12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Pro" charset="0"/>
              <a:ea typeface="+mn-ea"/>
              <a:cs typeface="+mn-cs"/>
            </a:endParaRPr>
          </a:p>
        </p:txBody>
      </p:sp>
      <p:cxnSp>
        <p:nvCxnSpPr>
          <p:cNvPr id="282" name="Straight Arrow Connector 281"/>
          <p:cNvCxnSpPr>
            <a:stCxn id="257" idx="0"/>
          </p:cNvCxnSpPr>
          <p:nvPr/>
        </p:nvCxnSpPr>
        <p:spPr>
          <a:xfrm flipV="1">
            <a:off x="3505200" y="1277940"/>
            <a:ext cx="0" cy="3200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2836932" y="5682313"/>
            <a:ext cx="381000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o" charset="0"/>
                <a:ea typeface="+mn-ea"/>
                <a:cs typeface="+mn-cs"/>
              </a:rPr>
              <a:t>x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827532" y="5682313"/>
            <a:ext cx="381000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o" charset="0"/>
                <a:ea typeface="+mn-ea"/>
                <a:cs typeface="+mn-cs"/>
              </a:rPr>
              <a:t>y</a:t>
            </a:r>
          </a:p>
        </p:txBody>
      </p:sp>
      <p:sp>
        <p:nvSpPr>
          <p:cNvPr id="65" name="Content Placeholder 3"/>
          <p:cNvSpPr>
            <a:spLocks noGrp="1"/>
          </p:cNvSpPr>
          <p:nvPr>
            <p:ph idx="1"/>
          </p:nvPr>
        </p:nvSpPr>
        <p:spPr>
          <a:xfrm>
            <a:off x="6172200" y="2286000"/>
            <a:ext cx="5562600" cy="1714501"/>
          </a:xfrm>
        </p:spPr>
        <p:txBody>
          <a:bodyPr/>
          <a:lstStyle/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h1 = Sigmoid (W1   * x  + b1)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h2 = Sigmoid (W2   * h1 + b2)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P  = Softmax (Wout * h2 + bout)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fontAlgn="ctr">
              <a:spcBef>
                <a:spcPts val="800"/>
              </a:spcBef>
              <a:buNone/>
            </a:pP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ce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 = CrossEntropy (y, P)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512821" y="1371600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o" charset="0"/>
                <a:ea typeface="+mn-ea"/>
                <a:cs typeface="+mn-cs"/>
              </a:rPr>
              <a:t>ce</a:t>
            </a:r>
            <a:endParaRPr kumimoji="0" lang="en-US" sz="12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Pro" charset="0"/>
              <a:ea typeface="+mn-ea"/>
              <a:cs typeface="+mn-cs"/>
            </a:endParaRPr>
          </a:p>
        </p:txBody>
      </p:sp>
      <p:sp>
        <p:nvSpPr>
          <p:cNvPr id="69" name="Right Arrow 68"/>
          <p:cNvSpPr/>
          <p:nvPr/>
        </p:nvSpPr>
        <p:spPr>
          <a:xfrm flipH="1">
            <a:off x="5105400" y="2819400"/>
            <a:ext cx="8763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8536985"/>
      </p:ext>
    </p:extLst>
  </p:cSld>
  <p:clrMapOvr>
    <a:masterClrMapping/>
  </p:clrMapOvr>
  <p:transition spd="slow">
    <p:wipe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Rounded Rectangle 286"/>
          <p:cNvSpPr/>
          <p:nvPr/>
        </p:nvSpPr>
        <p:spPr>
          <a:xfrm>
            <a:off x="2001196" y="1978979"/>
            <a:ext cx="1684842" cy="1071882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Pro"/>
              <a:ea typeface="+mn-ea"/>
              <a:cs typeface="+mn-cs"/>
            </a:endParaRPr>
          </a:p>
        </p:txBody>
      </p:sp>
      <p:sp>
        <p:nvSpPr>
          <p:cNvPr id="288" name="Rounded Rectangle 287"/>
          <p:cNvSpPr/>
          <p:nvPr/>
        </p:nvSpPr>
        <p:spPr>
          <a:xfrm>
            <a:off x="2001196" y="3198179"/>
            <a:ext cx="1684842" cy="1071882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Pro"/>
              <a:ea typeface="+mn-ea"/>
              <a:cs typeface="+mn-cs"/>
            </a:endParaRPr>
          </a:p>
        </p:txBody>
      </p:sp>
      <p:sp>
        <p:nvSpPr>
          <p:cNvPr id="289" name="Rounded Rectangle 288"/>
          <p:cNvSpPr/>
          <p:nvPr/>
        </p:nvSpPr>
        <p:spPr>
          <a:xfrm>
            <a:off x="2001196" y="4417379"/>
            <a:ext cx="1684842" cy="1071882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Pro"/>
              <a:ea typeface="+mn-ea"/>
              <a:cs typeface="+mn-cs"/>
            </a:endParaRPr>
          </a:p>
        </p:txBody>
      </p:sp>
      <p:sp>
        <p:nvSpPr>
          <p:cNvPr id="290" name="Rounded Rectangle 289"/>
          <p:cNvSpPr/>
          <p:nvPr/>
        </p:nvSpPr>
        <p:spPr>
          <a:xfrm>
            <a:off x="1912618" y="1889602"/>
            <a:ext cx="1859282" cy="3684299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Pro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76200"/>
            <a:ext cx="10515600" cy="1325563"/>
          </a:xfrm>
        </p:spPr>
        <p:txBody>
          <a:bodyPr/>
          <a:lstStyle/>
          <a:p>
            <a:r>
              <a:rPr lang="en-US" sz="2800" dirty="0">
                <a:solidFill>
                  <a:srgbClr val="00B193">
                    <a:lumMod val="75000"/>
                  </a:srgbClr>
                </a:solidFill>
              </a:rPr>
              <a:t>“CNTK expresses (nearly) arbitrary neural networks by composing simple building blocks into complex computational networks, supporting relevant network types and applications.”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87" idx="0"/>
            <a:endCxn id="151" idx="2"/>
          </p:cNvCxnSpPr>
          <p:nvPr/>
        </p:nvCxnSpPr>
        <p:spPr>
          <a:xfrm flipV="1">
            <a:off x="3028950" y="5065079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 flipV="1">
            <a:off x="4018032" y="1783397"/>
            <a:ext cx="1518" cy="38531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87" idx="2"/>
          </p:cNvCxnSpPr>
          <p:nvPr/>
        </p:nvCxnSpPr>
        <p:spPr>
          <a:xfrm flipV="1">
            <a:off x="3028950" y="5446079"/>
            <a:ext cx="0" cy="190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2876550" y="5217479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o" charset="0"/>
                <a:ea typeface="+mn-ea"/>
                <a:cs typeface="+mn-cs"/>
              </a:rPr>
              <a:t>•</a:t>
            </a:r>
          </a:p>
        </p:txBody>
      </p:sp>
      <p:sp>
        <p:nvSpPr>
          <p:cNvPr id="151" name="Rounded Rectangle 150"/>
          <p:cNvSpPr/>
          <p:nvPr/>
        </p:nvSpPr>
        <p:spPr>
          <a:xfrm>
            <a:off x="2876550" y="4836479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o" charset="0"/>
                <a:ea typeface="+mn-ea"/>
                <a:cs typeface="+mn-cs"/>
              </a:rPr>
              <a:t>+</a:t>
            </a:r>
          </a:p>
        </p:txBody>
      </p:sp>
      <p:sp>
        <p:nvSpPr>
          <p:cNvPr id="152" name="Rounded Rectangle 151"/>
          <p:cNvSpPr/>
          <p:nvPr/>
        </p:nvSpPr>
        <p:spPr>
          <a:xfrm>
            <a:off x="2876550" y="4455479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s</a:t>
            </a:r>
          </a:p>
        </p:txBody>
      </p:sp>
      <p:sp>
        <p:nvSpPr>
          <p:cNvPr id="153" name="Rounded Rectangle 152"/>
          <p:cNvSpPr/>
          <p:nvPr/>
        </p:nvSpPr>
        <p:spPr>
          <a:xfrm>
            <a:off x="2876550" y="3998279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o" charset="0"/>
                <a:ea typeface="+mn-ea"/>
                <a:cs typeface="+mn-cs"/>
              </a:rPr>
              <a:t>•</a:t>
            </a:r>
          </a:p>
        </p:txBody>
      </p:sp>
      <p:sp>
        <p:nvSpPr>
          <p:cNvPr id="154" name="Rounded Rectangle 153"/>
          <p:cNvSpPr/>
          <p:nvPr/>
        </p:nvSpPr>
        <p:spPr>
          <a:xfrm>
            <a:off x="2876550" y="3617279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o" charset="0"/>
                <a:ea typeface="+mn-ea"/>
                <a:cs typeface="+mn-cs"/>
              </a:rPr>
              <a:t>+</a:t>
            </a:r>
          </a:p>
        </p:txBody>
      </p:sp>
      <p:sp>
        <p:nvSpPr>
          <p:cNvPr id="155" name="Rounded Rectangle 154"/>
          <p:cNvSpPr/>
          <p:nvPr/>
        </p:nvSpPr>
        <p:spPr>
          <a:xfrm>
            <a:off x="2876550" y="3236279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s</a:t>
            </a:r>
          </a:p>
        </p:txBody>
      </p:sp>
      <p:sp>
        <p:nvSpPr>
          <p:cNvPr id="156" name="Rounded Rectangle 155"/>
          <p:cNvSpPr/>
          <p:nvPr/>
        </p:nvSpPr>
        <p:spPr>
          <a:xfrm>
            <a:off x="2875032" y="2784161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o" charset="0"/>
                <a:ea typeface="+mn-ea"/>
                <a:cs typeface="+mn-cs"/>
              </a:rPr>
              <a:t>•</a:t>
            </a:r>
          </a:p>
        </p:txBody>
      </p:sp>
      <p:sp>
        <p:nvSpPr>
          <p:cNvPr id="157" name="Rounded Rectangle 156"/>
          <p:cNvSpPr/>
          <p:nvPr/>
        </p:nvSpPr>
        <p:spPr>
          <a:xfrm>
            <a:off x="2875032" y="2403161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o" charset="0"/>
                <a:ea typeface="+mn-ea"/>
                <a:cs typeface="+mn-cs"/>
              </a:rPr>
              <a:t>+</a:t>
            </a:r>
          </a:p>
        </p:txBody>
      </p:sp>
      <p:sp>
        <p:nvSpPr>
          <p:cNvPr id="158" name="Rounded Rectangle 157"/>
          <p:cNvSpPr/>
          <p:nvPr/>
        </p:nvSpPr>
        <p:spPr>
          <a:xfrm>
            <a:off x="2417832" y="2022161"/>
            <a:ext cx="1219200" cy="1854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o"/>
                <a:ea typeface="+mn-ea"/>
                <a:cs typeface="+mn-cs"/>
              </a:rPr>
              <a:t>Softmax</a:t>
            </a:r>
          </a:p>
        </p:txBody>
      </p:sp>
      <p:cxnSp>
        <p:nvCxnSpPr>
          <p:cNvPr id="161" name="Straight Arrow Connector 160"/>
          <p:cNvCxnSpPr>
            <a:stCxn id="151" idx="0"/>
            <a:endCxn id="152" idx="2"/>
          </p:cNvCxnSpPr>
          <p:nvPr/>
        </p:nvCxnSpPr>
        <p:spPr>
          <a:xfrm flipV="1">
            <a:off x="3028950" y="4684079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stCxn id="152" idx="0"/>
            <a:endCxn id="153" idx="2"/>
          </p:cNvCxnSpPr>
          <p:nvPr/>
        </p:nvCxnSpPr>
        <p:spPr>
          <a:xfrm flipV="1">
            <a:off x="3028950" y="4226879"/>
            <a:ext cx="0" cy="228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stCxn id="153" idx="0"/>
            <a:endCxn id="154" idx="2"/>
          </p:cNvCxnSpPr>
          <p:nvPr/>
        </p:nvCxnSpPr>
        <p:spPr>
          <a:xfrm flipV="1">
            <a:off x="3028950" y="3845879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55" idx="0"/>
            <a:endCxn id="156" idx="2"/>
          </p:cNvCxnSpPr>
          <p:nvPr/>
        </p:nvCxnSpPr>
        <p:spPr>
          <a:xfrm flipH="1" flipV="1">
            <a:off x="3027432" y="3012761"/>
            <a:ext cx="1518" cy="223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stCxn id="156" idx="0"/>
            <a:endCxn id="157" idx="2"/>
          </p:cNvCxnSpPr>
          <p:nvPr/>
        </p:nvCxnSpPr>
        <p:spPr>
          <a:xfrm flipV="1">
            <a:off x="3027432" y="2631761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stCxn id="154" idx="0"/>
            <a:endCxn id="155" idx="2"/>
          </p:cNvCxnSpPr>
          <p:nvPr/>
        </p:nvCxnSpPr>
        <p:spPr>
          <a:xfrm flipV="1">
            <a:off x="3028950" y="3464879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>
            <a:stCxn id="157" idx="0"/>
            <a:endCxn id="158" idx="2"/>
          </p:cNvCxnSpPr>
          <p:nvPr/>
        </p:nvCxnSpPr>
        <p:spPr>
          <a:xfrm flipV="1">
            <a:off x="3027432" y="2207579"/>
            <a:ext cx="0" cy="195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>
            <a:stCxn id="158" idx="0"/>
          </p:cNvCxnSpPr>
          <p:nvPr/>
        </p:nvCxnSpPr>
        <p:spPr>
          <a:xfrm flipV="1">
            <a:off x="3027432" y="1780856"/>
            <a:ext cx="0" cy="241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>
            <a:endCxn id="87" idx="1"/>
          </p:cNvCxnSpPr>
          <p:nvPr/>
        </p:nvCxnSpPr>
        <p:spPr>
          <a:xfrm>
            <a:off x="2495550" y="5331779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H="1" flipV="1">
            <a:off x="2419350" y="52555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flipV="1">
            <a:off x="2419350" y="53317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 flipV="1">
            <a:off x="2952750" y="5636579"/>
            <a:ext cx="74682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flipH="1" flipV="1">
            <a:off x="3028950" y="5636579"/>
            <a:ext cx="73164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/>
          <p:nvPr/>
        </p:nvCxnSpPr>
        <p:spPr>
          <a:xfrm>
            <a:off x="2495550" y="4950779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 flipH="1" flipV="1">
            <a:off x="2419350" y="48745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 flipV="1">
            <a:off x="2419350" y="49507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>
            <a:off x="2495550" y="4112579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 flipH="1" flipV="1">
            <a:off x="2419350" y="40363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 flipV="1">
            <a:off x="2419350" y="41125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/>
          <p:nvPr/>
        </p:nvCxnSpPr>
        <p:spPr>
          <a:xfrm>
            <a:off x="2495550" y="3731579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 flipH="1" flipV="1">
            <a:off x="2419350" y="36553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 flipV="1">
            <a:off x="2419350" y="37315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/>
          <p:nvPr/>
        </p:nvCxnSpPr>
        <p:spPr>
          <a:xfrm>
            <a:off x="2494032" y="2898461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 flipH="1" flipV="1">
            <a:off x="2417832" y="2822261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 flipV="1">
            <a:off x="2417832" y="2898461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/>
          <p:cNvCxnSpPr/>
          <p:nvPr/>
        </p:nvCxnSpPr>
        <p:spPr>
          <a:xfrm>
            <a:off x="2494032" y="2517461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 flipH="1" flipV="1">
            <a:off x="2417832" y="2441261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 flipV="1">
            <a:off x="2417832" y="2517461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/>
          <p:cNvSpPr txBox="1"/>
          <p:nvPr/>
        </p:nvSpPr>
        <p:spPr>
          <a:xfrm>
            <a:off x="2084070" y="52174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o" charset="0"/>
                <a:ea typeface="+mn-ea"/>
                <a:cs typeface="+mn-cs"/>
              </a:rPr>
              <a:t>W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o" charset="0"/>
                <a:ea typeface="+mn-ea"/>
                <a:cs typeface="+mn-cs"/>
              </a:rPr>
              <a:t>1</a:t>
            </a:r>
          </a:p>
        </p:txBody>
      </p:sp>
      <p:sp>
        <p:nvSpPr>
          <p:cNvPr id="247" name="TextBox 246"/>
          <p:cNvSpPr txBox="1"/>
          <p:nvPr/>
        </p:nvSpPr>
        <p:spPr>
          <a:xfrm>
            <a:off x="2084071" y="48364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o" charset="0"/>
                <a:ea typeface="+mn-ea"/>
                <a:cs typeface="+mn-cs"/>
              </a:rPr>
              <a:t>b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o" charset="0"/>
                <a:ea typeface="+mn-ea"/>
                <a:cs typeface="+mn-cs"/>
              </a:rPr>
              <a:t>1</a:t>
            </a:r>
          </a:p>
        </p:txBody>
      </p:sp>
      <p:sp>
        <p:nvSpPr>
          <p:cNvPr id="249" name="TextBox 248"/>
          <p:cNvSpPr txBox="1"/>
          <p:nvPr/>
        </p:nvSpPr>
        <p:spPr>
          <a:xfrm>
            <a:off x="2084073" y="39982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o" charset="0"/>
                <a:ea typeface="+mn-ea"/>
                <a:cs typeface="+mn-cs"/>
              </a:rPr>
              <a:t>W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o" charset="0"/>
                <a:ea typeface="+mn-ea"/>
                <a:cs typeface="+mn-cs"/>
              </a:rPr>
              <a:t>2</a:t>
            </a:r>
          </a:p>
        </p:txBody>
      </p:sp>
      <p:sp>
        <p:nvSpPr>
          <p:cNvPr id="250" name="TextBox 249"/>
          <p:cNvSpPr txBox="1"/>
          <p:nvPr/>
        </p:nvSpPr>
        <p:spPr>
          <a:xfrm>
            <a:off x="2084074" y="36172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o" charset="0"/>
                <a:ea typeface="+mn-ea"/>
                <a:cs typeface="+mn-cs"/>
              </a:rPr>
              <a:t>b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o" charset="0"/>
                <a:ea typeface="+mn-ea"/>
                <a:cs typeface="+mn-cs"/>
              </a:rPr>
              <a:t>2</a:t>
            </a:r>
          </a:p>
        </p:txBody>
      </p:sp>
      <p:sp>
        <p:nvSpPr>
          <p:cNvPr id="252" name="TextBox 251"/>
          <p:cNvSpPr txBox="1"/>
          <p:nvPr/>
        </p:nvSpPr>
        <p:spPr>
          <a:xfrm>
            <a:off x="1884432" y="2784161"/>
            <a:ext cx="609605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o" charset="0"/>
                <a:ea typeface="+mn-ea"/>
                <a:cs typeface="+mn-cs"/>
              </a:rPr>
              <a:t>W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o" charset="0"/>
                <a:ea typeface="+mn-ea"/>
                <a:cs typeface="+mn-cs"/>
              </a:rPr>
              <a:t>out</a:t>
            </a:r>
          </a:p>
        </p:txBody>
      </p:sp>
      <p:sp>
        <p:nvSpPr>
          <p:cNvPr id="253" name="TextBox 252"/>
          <p:cNvSpPr txBox="1"/>
          <p:nvPr/>
        </p:nvSpPr>
        <p:spPr>
          <a:xfrm>
            <a:off x="1770133" y="2403161"/>
            <a:ext cx="723906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o" charset="0"/>
                <a:ea typeface="+mn-ea"/>
                <a:cs typeface="+mn-cs"/>
              </a:rPr>
              <a:t>b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o" charset="0"/>
                <a:ea typeface="+mn-ea"/>
                <a:cs typeface="+mn-cs"/>
              </a:rPr>
              <a:t>out</a:t>
            </a:r>
          </a:p>
        </p:txBody>
      </p:sp>
      <p:sp>
        <p:nvSpPr>
          <p:cNvPr id="257" name="Rounded Rectangle 256"/>
          <p:cNvSpPr/>
          <p:nvPr/>
        </p:nvSpPr>
        <p:spPr>
          <a:xfrm>
            <a:off x="2419350" y="1597979"/>
            <a:ext cx="2171700" cy="1854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o"/>
                <a:ea typeface="+mn-ea"/>
                <a:cs typeface="+mn-cs"/>
              </a:rPr>
              <a:t>CrossEntropy</a:t>
            </a:r>
          </a:p>
        </p:txBody>
      </p:sp>
      <p:cxnSp>
        <p:nvCxnSpPr>
          <p:cNvPr id="271" name="Straight Connector 270"/>
          <p:cNvCxnSpPr/>
          <p:nvPr/>
        </p:nvCxnSpPr>
        <p:spPr>
          <a:xfrm flipV="1">
            <a:off x="3946386" y="5636579"/>
            <a:ext cx="74682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/>
          <p:nvPr/>
        </p:nvCxnSpPr>
        <p:spPr>
          <a:xfrm flipH="1" flipV="1">
            <a:off x="4022586" y="5636579"/>
            <a:ext cx="73164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TextBox 275"/>
          <p:cNvSpPr txBox="1"/>
          <p:nvPr/>
        </p:nvSpPr>
        <p:spPr>
          <a:xfrm>
            <a:off x="3065532" y="42268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o" charset="0"/>
                <a:ea typeface="+mn-ea"/>
                <a:cs typeface="+mn-cs"/>
              </a:rPr>
              <a:t>h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o" charset="0"/>
                <a:ea typeface="+mn-ea"/>
                <a:cs typeface="+mn-cs"/>
              </a:rPr>
              <a:t>1</a:t>
            </a:r>
          </a:p>
        </p:txBody>
      </p:sp>
      <p:sp>
        <p:nvSpPr>
          <p:cNvPr id="279" name="TextBox 278"/>
          <p:cNvSpPr txBox="1"/>
          <p:nvPr/>
        </p:nvSpPr>
        <p:spPr>
          <a:xfrm>
            <a:off x="3067050" y="30076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o" charset="0"/>
                <a:ea typeface="+mn-ea"/>
                <a:cs typeface="+mn-cs"/>
              </a:rPr>
              <a:t>h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o" charset="0"/>
                <a:ea typeface="+mn-ea"/>
                <a:cs typeface="+mn-cs"/>
              </a:rPr>
              <a:t>2</a:t>
            </a:r>
          </a:p>
        </p:txBody>
      </p:sp>
      <p:sp>
        <p:nvSpPr>
          <p:cNvPr id="280" name="TextBox 279"/>
          <p:cNvSpPr txBox="1"/>
          <p:nvPr/>
        </p:nvSpPr>
        <p:spPr>
          <a:xfrm>
            <a:off x="3068568" y="17884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o" charset="0"/>
                <a:ea typeface="+mn-ea"/>
                <a:cs typeface="+mn-cs"/>
              </a:rPr>
              <a:t>P</a:t>
            </a:r>
            <a:endParaRPr kumimoji="0" lang="en-US" sz="12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Pro" charset="0"/>
              <a:ea typeface="+mn-ea"/>
              <a:cs typeface="+mn-cs"/>
            </a:endParaRPr>
          </a:p>
        </p:txBody>
      </p:sp>
      <p:cxnSp>
        <p:nvCxnSpPr>
          <p:cNvPr id="282" name="Straight Arrow Connector 281"/>
          <p:cNvCxnSpPr>
            <a:stCxn id="257" idx="0"/>
          </p:cNvCxnSpPr>
          <p:nvPr/>
        </p:nvCxnSpPr>
        <p:spPr>
          <a:xfrm flipV="1">
            <a:off x="3505200" y="1277940"/>
            <a:ext cx="0" cy="3200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2836932" y="5682313"/>
            <a:ext cx="381000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o" charset="0"/>
                <a:ea typeface="+mn-ea"/>
                <a:cs typeface="+mn-cs"/>
              </a:rPr>
              <a:t>x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827532" y="5682313"/>
            <a:ext cx="381000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o" charset="0"/>
                <a:ea typeface="+mn-ea"/>
                <a:cs typeface="+mn-cs"/>
              </a:rPr>
              <a:t>y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512821" y="1371600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o" charset="0"/>
                <a:ea typeface="+mn-ea"/>
                <a:cs typeface="+mn-cs"/>
              </a:rPr>
              <a:t>ce</a:t>
            </a:r>
            <a:endParaRPr kumimoji="0" lang="en-US" sz="12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Pro" charset="0"/>
              <a:ea typeface="+mn-ea"/>
              <a:cs typeface="+mn-cs"/>
            </a:endParaRPr>
          </a:p>
        </p:txBody>
      </p:sp>
      <p:sp>
        <p:nvSpPr>
          <p:cNvPr id="69" name="Content Placeholder 3"/>
          <p:cNvSpPr>
            <a:spLocks noGrp="1"/>
          </p:cNvSpPr>
          <p:nvPr>
            <p:ph idx="1"/>
          </p:nvPr>
        </p:nvSpPr>
        <p:spPr>
          <a:xfrm>
            <a:off x="4991100" y="1383334"/>
            <a:ext cx="6649968" cy="3760166"/>
          </a:xfrm>
        </p:spPr>
        <p:txBody>
          <a:bodyPr>
            <a:noAutofit/>
          </a:bodyPr>
          <a:lstStyle/>
          <a:p>
            <a:pPr fontAlgn="ctr"/>
            <a:r>
              <a:rPr lang="en-US" sz="2400" dirty="0"/>
              <a:t>nodes: functions (primitives)</a:t>
            </a:r>
          </a:p>
          <a:p>
            <a:pPr lvl="1" fontAlgn="ctr"/>
            <a:r>
              <a:rPr lang="en-US" sz="2000" dirty="0"/>
              <a:t>can be composed into reusable composites</a:t>
            </a:r>
          </a:p>
          <a:p>
            <a:pPr fontAlgn="ctr"/>
            <a:r>
              <a:rPr lang="en-US" sz="2400" dirty="0"/>
              <a:t>edges: values</a:t>
            </a:r>
          </a:p>
          <a:p>
            <a:pPr lvl="1" fontAlgn="ctr"/>
            <a:r>
              <a:rPr lang="en-US" sz="2000" dirty="0"/>
              <a:t>arbitrary-rank tensors with static and dynamic axes</a:t>
            </a:r>
          </a:p>
          <a:p>
            <a:pPr lvl="1" fontAlgn="ctr">
              <a:spcBef>
                <a:spcPts val="200"/>
              </a:spcBef>
            </a:pPr>
            <a:r>
              <a:rPr lang="en-US" sz="2000" dirty="0"/>
              <a:t>automatic dimension inference</a:t>
            </a:r>
          </a:p>
          <a:p>
            <a:pPr lvl="1" fontAlgn="ctr">
              <a:spcBef>
                <a:spcPts val="200"/>
              </a:spcBef>
            </a:pPr>
            <a:r>
              <a:rPr lang="en-US" sz="2000" dirty="0"/>
              <a:t>sparse-matrix support for inputs and labels</a:t>
            </a:r>
          </a:p>
          <a:p>
            <a:pPr fontAlgn="ctr"/>
            <a:r>
              <a:rPr lang="en-US" sz="2400" dirty="0"/>
              <a:t>automatic differentiation</a:t>
            </a:r>
          </a:p>
          <a:p>
            <a:pPr lvl="1" fontAlgn="ctr"/>
            <a:r>
              <a:rPr lang="en-US" sz="2000" dirty="0"/>
              <a:t>∂</a:t>
            </a:r>
            <a:r>
              <a:rPr lang="en-US" sz="2000" dirty="0">
                <a:latin typeface="Lucida Calligraphy" panose="03010101010101010101" pitchFamily="66" charset="0"/>
              </a:rPr>
              <a:t>F / </a:t>
            </a:r>
            <a:r>
              <a:rPr lang="en-US" sz="2000" dirty="0"/>
              <a:t>∂in = ∂</a:t>
            </a:r>
            <a:r>
              <a:rPr lang="en-US" sz="2000" dirty="0">
                <a:latin typeface="Lucida Calligraphy" panose="03010101010101010101" pitchFamily="66" charset="0"/>
              </a:rPr>
              <a:t>F / </a:t>
            </a:r>
            <a:r>
              <a:rPr lang="en-US" sz="2000" dirty="0"/>
              <a:t>∂out ∙ ∂out</a:t>
            </a:r>
            <a:r>
              <a:rPr lang="en-US" sz="2000" dirty="0">
                <a:latin typeface="Lucida Calligraphy" panose="03010101010101010101" pitchFamily="66" charset="0"/>
              </a:rPr>
              <a:t> / </a:t>
            </a:r>
            <a:r>
              <a:rPr lang="en-US" sz="2000" dirty="0"/>
              <a:t>∂in</a:t>
            </a:r>
          </a:p>
          <a:p>
            <a:pPr fontAlgn="ctr"/>
            <a:r>
              <a:rPr lang="en-US" sz="2400" dirty="0"/>
              <a:t>deferred computation </a:t>
            </a:r>
            <a:r>
              <a:rPr lang="en-US" sz="2400" dirty="0">
                <a:sym typeface="Wingdings" panose="05000000000000000000" pitchFamily="2" charset="2"/>
              </a:rPr>
              <a:t> execution engine</a:t>
            </a:r>
            <a:endParaRPr lang="en-US" sz="2400" dirty="0"/>
          </a:p>
          <a:p>
            <a:pPr lvl="1" fontAlgn="ctr"/>
            <a:r>
              <a:rPr lang="en-US" sz="2000" dirty="0"/>
              <a:t>optimized execution</a:t>
            </a:r>
          </a:p>
          <a:p>
            <a:pPr lvl="1" fontAlgn="ctr"/>
            <a:r>
              <a:rPr lang="en-US" sz="2000" dirty="0"/>
              <a:t>memory sharing</a:t>
            </a:r>
          </a:p>
          <a:p>
            <a:pPr fontAlgn="ctr"/>
            <a:r>
              <a:rPr lang="en-US" sz="2400" dirty="0"/>
              <a:t>editable, cloneable</a:t>
            </a:r>
          </a:p>
        </p:txBody>
      </p:sp>
    </p:spTree>
    <p:extLst>
      <p:ext uri="{BB962C8B-B14F-4D97-AF65-F5344CB8AC3E}">
        <p14:creationId xmlns:p14="http://schemas.microsoft.com/office/powerpoint/2010/main" val="188703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199" y="1293962"/>
            <a:ext cx="11101389" cy="4451230"/>
          </a:xfrm>
        </p:spPr>
        <p:txBody>
          <a:bodyPr>
            <a:noAutofit/>
          </a:bodyPr>
          <a:lstStyle/>
          <a:p>
            <a:r>
              <a:rPr lang="en-US" sz="2400" dirty="0"/>
              <a:t>Lego-like composability allows CNTK to support a wide range of networks, e.g.</a:t>
            </a:r>
          </a:p>
          <a:p>
            <a:pPr lvl="1" fontAlgn="ctr"/>
            <a:r>
              <a:rPr lang="en-US" sz="2000" dirty="0"/>
              <a:t>feed-forward DNN</a:t>
            </a:r>
          </a:p>
          <a:p>
            <a:pPr lvl="1" fontAlgn="ctr"/>
            <a:r>
              <a:rPr lang="en-US" sz="2000" dirty="0"/>
              <a:t>RNN, LSTM</a:t>
            </a:r>
          </a:p>
          <a:p>
            <a:pPr lvl="1" fontAlgn="ctr"/>
            <a:r>
              <a:rPr lang="en-US" sz="2000" dirty="0"/>
              <a:t>convolution</a:t>
            </a:r>
          </a:p>
          <a:p>
            <a:pPr lvl="1" fontAlgn="ctr"/>
            <a:r>
              <a:rPr lang="en-US" sz="2000" dirty="0"/>
              <a:t>sequence-to-sequence</a:t>
            </a:r>
          </a:p>
          <a:p>
            <a:pPr fontAlgn="ctr"/>
            <a:r>
              <a:rPr lang="en-US" sz="2400" dirty="0"/>
              <a:t>for a range of applications including</a:t>
            </a:r>
          </a:p>
          <a:p>
            <a:pPr lvl="1" fontAlgn="ctr"/>
            <a:r>
              <a:rPr lang="en-US" sz="2000" dirty="0"/>
              <a:t>speech</a:t>
            </a:r>
          </a:p>
          <a:p>
            <a:pPr lvl="1" fontAlgn="ctr"/>
            <a:r>
              <a:rPr lang="en-US" sz="2000" dirty="0"/>
              <a:t>vision</a:t>
            </a:r>
          </a:p>
          <a:p>
            <a:pPr lvl="1" fontAlgn="ctr"/>
            <a:r>
              <a:rPr lang="en-US" sz="2000" dirty="0"/>
              <a:t>text</a:t>
            </a:r>
          </a:p>
          <a:p>
            <a:pPr fontAlgn="ctr"/>
            <a:r>
              <a:rPr lang="en-US" sz="2400" dirty="0"/>
              <a:t>and combinations</a:t>
            </a:r>
          </a:p>
          <a:p>
            <a:pPr fontAlgn="ctr"/>
            <a:r>
              <a:rPr lang="en-US" sz="2400" dirty="0"/>
              <a:t>Layers Library of predefined building blocks: </a:t>
            </a:r>
            <a:r>
              <a:rPr lang="en-US" sz="2400" dirty="0">
                <a:highlight>
                  <a:srgbClr val="000000"/>
                </a:highlight>
                <a:hlinkClick r:id="rId3"/>
              </a:rPr>
              <a:t>https://www.cntk.ai/pythondocs/layerref.html</a:t>
            </a:r>
            <a:r>
              <a:rPr lang="en-US" sz="2400" dirty="0">
                <a:highlight>
                  <a:srgbClr val="000000"/>
                </a:highlight>
              </a:rPr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199" y="1"/>
            <a:ext cx="10515600" cy="1199072"/>
          </a:xfrm>
        </p:spPr>
        <p:txBody>
          <a:bodyPr>
            <a:noAutofit/>
          </a:bodyPr>
          <a:lstStyle/>
          <a:p>
            <a:pPr fontAlgn="ct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“CNTK expresses (nearly) arbitrary neural networks by composing simple building blocks into complex computational networks, supporting relevant network types and applications.”</a:t>
            </a:r>
          </a:p>
        </p:txBody>
      </p:sp>
    </p:spTree>
    <p:extLst>
      <p:ext uri="{BB962C8B-B14F-4D97-AF65-F5344CB8AC3E}">
        <p14:creationId xmlns:p14="http://schemas.microsoft.com/office/powerpoint/2010/main" val="14077228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2567" y="486449"/>
            <a:ext cx="8546571" cy="509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34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199" y="949885"/>
            <a:ext cx="10515601" cy="4431739"/>
          </a:xfrm>
        </p:spPr>
        <p:txBody>
          <a:bodyPr>
            <a:noAutofit/>
          </a:bodyPr>
          <a:lstStyle/>
          <a:p>
            <a:pPr marL="0" indent="0" fontAlgn="ctr">
              <a:buNone/>
            </a:pP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The Microsoft Cognition Toolkit (CNTK)</a:t>
            </a:r>
          </a:p>
          <a:p>
            <a:pPr marL="0" indent="0" fontAlgn="ctr">
              <a:buNone/>
            </a:pPr>
            <a:endParaRPr lang="en-US" sz="1000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 fontAlgn="ctr"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Microsoft’s open-source deep-learning toolkit</a:t>
            </a:r>
          </a:p>
          <a:p>
            <a:pPr marL="0" indent="0" fontAlgn="ctr">
              <a:buNone/>
            </a:pPr>
            <a:endParaRPr lang="en-US" sz="100" dirty="0">
              <a:solidFill>
                <a:schemeClr val="accent2">
                  <a:lumMod val="75000"/>
                </a:schemeClr>
              </a:solidFill>
            </a:endParaRPr>
          </a:p>
          <a:p>
            <a:pPr font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ease of use: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what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, not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how</a:t>
            </a:r>
          </a:p>
          <a:p>
            <a:pPr font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fast</a:t>
            </a:r>
          </a:p>
          <a:p>
            <a:pPr font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flexible</a:t>
            </a:r>
          </a:p>
          <a:p>
            <a:pPr fontAlgn="ctr"/>
            <a:endParaRPr lang="en-US" sz="1400" dirty="0">
              <a:solidFill>
                <a:schemeClr val="accent2">
                  <a:lumMod val="75000"/>
                </a:schemeClr>
              </a:solidFill>
            </a:endParaRPr>
          </a:p>
          <a:p>
            <a:pPr font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Linux and Windows support</a:t>
            </a:r>
          </a:p>
          <a:p>
            <a:pPr font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internal=external version</a:t>
            </a:r>
          </a:p>
        </p:txBody>
      </p:sp>
    </p:spTree>
    <p:extLst>
      <p:ext uri="{BB962C8B-B14F-4D97-AF65-F5344CB8AC3E}">
        <p14:creationId xmlns:p14="http://schemas.microsoft.com/office/powerpoint/2010/main" val="1175474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9983" y="3197088"/>
            <a:ext cx="6975643" cy="1681163"/>
          </a:xfrm>
        </p:spPr>
        <p:txBody>
          <a:bodyPr>
            <a:normAutofit fontScale="90000"/>
          </a:bodyPr>
          <a:lstStyle/>
          <a:p>
            <a:pPr algn="l"/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en-US" dirty="0"/>
            </a:br>
            <a:r>
              <a:rPr lang="en-US" dirty="0"/>
              <a:t>III.	example</a:t>
            </a:r>
          </a:p>
        </p:txBody>
      </p:sp>
    </p:spTree>
    <p:extLst>
      <p:ext uri="{BB962C8B-B14F-4D97-AF65-F5344CB8AC3E}">
        <p14:creationId xmlns:p14="http://schemas.microsoft.com/office/powerpoint/2010/main" val="19394505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running: CNTK architecture</a:t>
            </a:r>
          </a:p>
        </p:txBody>
      </p:sp>
      <p:sp>
        <p:nvSpPr>
          <p:cNvPr id="5" name="Rectangle 4"/>
          <p:cNvSpPr/>
          <p:nvPr/>
        </p:nvSpPr>
        <p:spPr>
          <a:xfrm>
            <a:off x="1638299" y="1495425"/>
            <a:ext cx="8877301" cy="40957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CNTK</a:t>
            </a:r>
          </a:p>
        </p:txBody>
      </p:sp>
      <p:sp>
        <p:nvSpPr>
          <p:cNvPr id="6" name="Rectangle 5"/>
          <p:cNvSpPr/>
          <p:nvPr/>
        </p:nvSpPr>
        <p:spPr>
          <a:xfrm>
            <a:off x="7933561" y="2009775"/>
            <a:ext cx="2196275" cy="3324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• SGD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(momentum,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AdaGrad, …)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• minibatching,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packing, padding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2028825" y="2009775"/>
            <a:ext cx="2247900" cy="3324225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• task-specific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deserializer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• automatic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randomization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lowchart: Magnetic Disk 14"/>
          <p:cNvSpPr/>
          <p:nvPr/>
        </p:nvSpPr>
        <p:spPr>
          <a:xfrm>
            <a:off x="266995" y="3218987"/>
            <a:ext cx="909343" cy="648626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35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69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04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39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674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09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9944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078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corpus</a:t>
            </a:r>
          </a:p>
        </p:txBody>
      </p:sp>
      <p:sp>
        <p:nvSpPr>
          <p:cNvPr id="16" name="Flowchart: Magnetic Disk 15"/>
          <p:cNvSpPr/>
          <p:nvPr/>
        </p:nvSpPr>
        <p:spPr>
          <a:xfrm>
            <a:off x="10979121" y="3218987"/>
            <a:ext cx="909343" cy="648626"/>
          </a:xfrm>
          <a:prstGeom prst="flowChartMagneticDisk">
            <a:avLst/>
          </a:prstGeom>
          <a:solidFill>
            <a:schemeClr val="accent5">
              <a:lumMod val="90000"/>
              <a:lumOff val="1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35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69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04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39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674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09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9944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078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1285669" y="3305175"/>
            <a:ext cx="725371" cy="562438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4276725" y="2981325"/>
            <a:ext cx="3669768" cy="562438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10129836" y="3262081"/>
            <a:ext cx="776290" cy="562438"/>
          </a:xfrm>
          <a:prstGeom prst="rightArrow">
            <a:avLst/>
          </a:prstGeom>
          <a:solidFill>
            <a:schemeClr val="accent5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43475" y="1998662"/>
            <a:ext cx="2246930" cy="3335338"/>
          </a:xfrm>
          <a:prstGeom prst="rect">
            <a:avLst/>
          </a:prstGeom>
          <a:solidFill>
            <a:schemeClr val="accent6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• network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definition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• CPU/GPU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execution engine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7190405" y="3971925"/>
            <a:ext cx="743156" cy="562438"/>
          </a:xfrm>
          <a:prstGeom prst="rightArrow">
            <a:avLst/>
          </a:prstGeom>
          <a:solidFill>
            <a:schemeClr val="accent6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08920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Default train and test</a:t>
            </a:r>
          </a:p>
          <a:p>
            <a:pPr lvl="0"/>
            <a:r>
              <a:rPr lang="en-US" dirty="0">
                <a:solidFill>
                  <a:srgbClr val="000000"/>
                </a:solidFill>
              </a:rPr>
              <a:t>cntk.exe configFile=</a:t>
            </a:r>
            <a:r>
              <a:rPr lang="en-US" dirty="0" err="1">
                <a:solidFill>
                  <a:srgbClr val="000000"/>
                </a:solidFill>
              </a:rPr>
              <a:t>MakeModel.cntk</a:t>
            </a:r>
            <a:r>
              <a:rPr lang="en-US" dirty="0">
                <a:solidFill>
                  <a:srgbClr val="000000"/>
                </a:solidFill>
              </a:rPr>
              <a:t> makeMode=false</a:t>
            </a:r>
          </a:p>
          <a:p>
            <a:r>
              <a:rPr lang="en-US" dirty="0"/>
              <a:t>Prediction (create a NewData.txt) and </a:t>
            </a:r>
            <a:r>
              <a:rPr lang="en-US" dirty="0" err="1"/>
              <a:t>MakePrediction.cntk</a:t>
            </a:r>
            <a:endParaRPr lang="en-US" dirty="0"/>
          </a:p>
          <a:p>
            <a:pPr lvl="0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cntk.exe configFile=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MakePrediction.cntk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makeMode=false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Try adding more new rows to NewData.txt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How do I examine the output?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Runs to try</a:t>
            </a:r>
          </a:p>
        </p:txBody>
      </p:sp>
    </p:spTree>
    <p:extLst>
      <p:ext uri="{BB962C8B-B14F-4D97-AF65-F5344CB8AC3E}">
        <p14:creationId xmlns:p14="http://schemas.microsoft.com/office/powerpoint/2010/main" val="16701070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526875"/>
            <a:ext cx="10515600" cy="4058916"/>
          </a:xfrm>
        </p:spPr>
        <p:txBody>
          <a:bodyPr/>
          <a:lstStyle/>
          <a:p>
            <a:r>
              <a:rPr lang="en-US" dirty="0"/>
              <a:t>Your config file should have a line:</a:t>
            </a:r>
          </a:p>
          <a:p>
            <a:r>
              <a:rPr lang="en-US" dirty="0" err="1"/>
              <a:t>stderr</a:t>
            </a:r>
            <a:r>
              <a:rPr lang="en-US" dirty="0"/>
              <a:t> ="Log" #all messages to a file in working directory</a:t>
            </a:r>
          </a:p>
          <a:p>
            <a:r>
              <a:rPr lang="en-US" dirty="0"/>
              <a:t>Outputs (predictions) go to:</a:t>
            </a:r>
          </a:p>
          <a:p>
            <a:pPr lvl="1"/>
            <a:r>
              <a:rPr lang="en-US" dirty="0" err="1"/>
              <a:t>outputPath</a:t>
            </a:r>
            <a:r>
              <a:rPr lang="en-US" dirty="0"/>
              <a:t> ="Prediction.txt" #dump with </a:t>
            </a:r>
            <a:r>
              <a:rPr lang="en-US" dirty="0" err="1"/>
              <a:t>pn</a:t>
            </a:r>
            <a:r>
              <a:rPr lang="en-US" dirty="0"/>
              <a:t> extension</a:t>
            </a:r>
          </a:p>
          <a:p>
            <a:pPr lvl="1"/>
            <a:r>
              <a:rPr lang="en-US" dirty="0"/>
              <a:t>Prediction.txt.pn will look like: ( I used 3 new entries in NewData.txt)</a:t>
            </a:r>
          </a:p>
          <a:p>
            <a:pPr lvl="1"/>
            <a:r>
              <a:rPr lang="en-US" dirty="0"/>
              <a:t>0.285298 0.714658 0.000044   (green predicted)</a:t>
            </a:r>
          </a:p>
          <a:p>
            <a:pPr lvl="1"/>
            <a:r>
              <a:rPr lang="en-US" dirty="0"/>
              <a:t>0.280534 0.719422 0.000044   (green predicted)</a:t>
            </a:r>
          </a:p>
          <a:p>
            <a:pPr lvl="1"/>
            <a:r>
              <a:rPr lang="en-US" dirty="0"/>
              <a:t>0.995119 0.004881 0.000000   (red predicted)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outputs and logs</a:t>
            </a:r>
          </a:p>
        </p:txBody>
      </p:sp>
    </p:spTree>
    <p:extLst>
      <p:ext uri="{BB962C8B-B14F-4D97-AF65-F5344CB8AC3E}">
        <p14:creationId xmlns:p14="http://schemas.microsoft.com/office/powerpoint/2010/main" val="2911409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|features 4.0 7.0 |labels -1 -1 -1</a:t>
            </a:r>
          </a:p>
          <a:p>
            <a:r>
              <a:rPr lang="en-US" dirty="0"/>
              <a:t>|features 5.0 6.0 |labels -1 -1 -1</a:t>
            </a:r>
          </a:p>
          <a:p>
            <a:r>
              <a:rPr lang="en-US" dirty="0"/>
              <a:t>|features 1.0 8.0 |labels -1 -1 -1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NewData.txt content </a:t>
            </a:r>
          </a:p>
        </p:txBody>
      </p:sp>
    </p:spTree>
    <p:extLst>
      <p:ext uri="{BB962C8B-B14F-4D97-AF65-F5344CB8AC3E}">
        <p14:creationId xmlns:p14="http://schemas.microsoft.com/office/powerpoint/2010/main" val="12107730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992038"/>
            <a:ext cx="10515600" cy="4593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# MakePrediction.cntk</a:t>
            </a:r>
          </a:p>
          <a:p>
            <a:pPr marL="0" indent="0">
              <a:buNone/>
            </a:pPr>
            <a:r>
              <a:rPr lang="en-US" sz="2000" dirty="0" err="1"/>
              <a:t>stderr</a:t>
            </a:r>
            <a:r>
              <a:rPr lang="en-US" sz="2000" dirty="0"/>
              <a:t> ="Log" #all messages to a file</a:t>
            </a:r>
          </a:p>
          <a:p>
            <a:pPr marL="0" indent="0">
              <a:buNone/>
            </a:pPr>
            <a:r>
              <a:rPr lang="en-US" sz="2000" dirty="0"/>
              <a:t>command=</a:t>
            </a:r>
            <a:r>
              <a:rPr lang="en-US" sz="2000" dirty="0" err="1"/>
              <a:t>Predict:WriteProbs</a:t>
            </a: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modelPath</a:t>
            </a:r>
            <a:r>
              <a:rPr lang="en-US" sz="2000" dirty="0"/>
              <a:t> = "Model\</a:t>
            </a:r>
            <a:r>
              <a:rPr lang="en-US" sz="2000" dirty="0" err="1"/>
              <a:t>SimpleNet.snn</a:t>
            </a:r>
            <a:r>
              <a:rPr lang="en-US" sz="2000" dirty="0"/>
              <a:t>"</a:t>
            </a:r>
          </a:p>
          <a:p>
            <a:pPr marL="0" indent="0">
              <a:buNone/>
            </a:pPr>
            <a:r>
              <a:rPr lang="en-US" sz="2000" dirty="0" err="1"/>
              <a:t>deviceId</a:t>
            </a:r>
            <a:r>
              <a:rPr lang="en-US" sz="2000" dirty="0"/>
              <a:t> = -1      #(CPU only)</a:t>
            </a:r>
          </a:p>
          <a:p>
            <a:pPr marL="0" indent="0">
              <a:buNone/>
            </a:pPr>
            <a:r>
              <a:rPr lang="en-US" sz="2000" dirty="0"/>
              <a:t>dimension = 2 </a:t>
            </a:r>
          </a:p>
          <a:p>
            <a:pPr marL="0" indent="0">
              <a:buNone/>
            </a:pPr>
            <a:r>
              <a:rPr lang="en-US" sz="2000" dirty="0"/>
              <a:t>labelDimension = 3</a:t>
            </a:r>
          </a:p>
          <a:p>
            <a:pPr marL="0" indent="0">
              <a:buNone/>
            </a:pPr>
            <a:r>
              <a:rPr lang="en-US" sz="2000" dirty="0"/>
              <a:t>Precision = "float"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1637"/>
          </a:xfrm>
        </p:spPr>
        <p:txBody>
          <a:bodyPr>
            <a:normAutofit fontScale="90000"/>
          </a:bodyPr>
          <a:lstStyle/>
          <a:p>
            <a:r>
              <a:rPr lang="en-US" dirty="0"/>
              <a:t>MAKEPREDICTION.CNTK (1 of 3)</a:t>
            </a:r>
          </a:p>
        </p:txBody>
      </p:sp>
    </p:spTree>
    <p:extLst>
      <p:ext uri="{BB962C8B-B14F-4D97-AF65-F5344CB8AC3E}">
        <p14:creationId xmlns:p14="http://schemas.microsoft.com/office/powerpoint/2010/main" val="4788531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0562" y="1083752"/>
            <a:ext cx="10515600" cy="448891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Predict = [</a:t>
            </a:r>
          </a:p>
          <a:p>
            <a:pPr marL="0" indent="0">
              <a:buNone/>
            </a:pPr>
            <a:r>
              <a:rPr lang="en-US" sz="2400" dirty="0"/>
              <a:t>	action = "</a:t>
            </a:r>
            <a:r>
              <a:rPr lang="en-US" sz="2400" dirty="0" err="1"/>
              <a:t>eval</a:t>
            </a:r>
            <a:r>
              <a:rPr lang="en-US" sz="2400" dirty="0"/>
              <a:t>"</a:t>
            </a:r>
          </a:p>
          <a:p>
            <a:pPr marL="0" indent="0">
              <a:buNone/>
            </a:pPr>
            <a:r>
              <a:rPr lang="en-US" sz="2400" dirty="0"/>
              <a:t>	reader = [</a:t>
            </a:r>
          </a:p>
          <a:p>
            <a:pPr marL="0" indent="0">
              <a:buNone/>
            </a:pPr>
            <a:r>
              <a:rPr lang="en-US" sz="2400" dirty="0"/>
              <a:t>		readerType="CNTKTextFormatReader"</a:t>
            </a:r>
          </a:p>
          <a:p>
            <a:pPr marL="0" indent="0">
              <a:buNone/>
            </a:pPr>
            <a:r>
              <a:rPr lang="en-US" sz="2400" dirty="0"/>
              <a:t>		file="NewData.txt"</a:t>
            </a:r>
          </a:p>
          <a:p>
            <a:pPr marL="0" indent="0">
              <a:buNone/>
            </a:pPr>
            <a:r>
              <a:rPr lang="en-US" sz="2400" dirty="0"/>
              <a:t>		input = [</a:t>
            </a:r>
          </a:p>
          <a:p>
            <a:pPr marL="0" indent="0">
              <a:buNone/>
            </a:pPr>
            <a:r>
              <a:rPr lang="en-US" sz="2400" dirty="0"/>
              <a:t>			features = [ dim = $dimension$; format = "dense" ]</a:t>
            </a:r>
          </a:p>
          <a:p>
            <a:pPr marL="0" indent="0">
              <a:buNone/>
            </a:pPr>
            <a:r>
              <a:rPr lang="en-US" sz="2400" dirty="0"/>
              <a:t>			labels   = [ dim = $labelDimension$; format = "dense" ]</a:t>
            </a:r>
          </a:p>
          <a:p>
            <a:pPr marL="0" indent="0">
              <a:buNone/>
            </a:pPr>
            <a:r>
              <a:rPr lang="en-US" sz="2400" dirty="0"/>
              <a:t>		]</a:t>
            </a:r>
          </a:p>
          <a:p>
            <a:pPr marL="0" indent="0">
              <a:buNone/>
            </a:pPr>
            <a:r>
              <a:rPr lang="en-US" sz="2400" dirty="0"/>
              <a:t>	]</a:t>
            </a:r>
          </a:p>
          <a:p>
            <a:pPr marL="0" indent="0">
              <a:buNone/>
            </a:pPr>
            <a:r>
              <a:rPr lang="en-US" sz="2400" dirty="0"/>
              <a:t>]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28695"/>
            <a:ext cx="10515600" cy="678671"/>
          </a:xfrm>
        </p:spPr>
        <p:txBody>
          <a:bodyPr/>
          <a:lstStyle/>
          <a:p>
            <a:r>
              <a:rPr lang="en-US" dirty="0"/>
              <a:t>MakePrediction.cntk  (2 of 3)</a:t>
            </a:r>
          </a:p>
        </p:txBody>
      </p:sp>
    </p:spTree>
    <p:extLst>
      <p:ext uri="{BB962C8B-B14F-4D97-AF65-F5344CB8AC3E}">
        <p14:creationId xmlns:p14="http://schemas.microsoft.com/office/powerpoint/2010/main" val="30719027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923026"/>
            <a:ext cx="10515600" cy="466276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WriteProbs = [</a:t>
            </a:r>
          </a:p>
          <a:p>
            <a:pPr marL="0" indent="0">
              <a:buNone/>
            </a:pPr>
            <a:r>
              <a:rPr lang="en-US" dirty="0"/>
              <a:t>	action = "write"</a:t>
            </a:r>
          </a:p>
          <a:p>
            <a:pPr marL="0" indent="0">
              <a:buNone/>
            </a:pPr>
            <a:r>
              <a:rPr lang="en-US" dirty="0"/>
              <a:t>	reader = [</a:t>
            </a:r>
          </a:p>
          <a:p>
            <a:pPr marL="0" indent="0">
              <a:buNone/>
            </a:pPr>
            <a:r>
              <a:rPr lang="en-US" dirty="0"/>
              <a:t>		readerType = "CNTKTextFormatReader"</a:t>
            </a:r>
          </a:p>
          <a:p>
            <a:pPr marL="0" indent="0">
              <a:buNone/>
            </a:pPr>
            <a:r>
              <a:rPr lang="en-US" dirty="0"/>
              <a:t>		file="NewData.txt"</a:t>
            </a:r>
          </a:p>
          <a:p>
            <a:pPr marL="0" indent="0">
              <a:buNone/>
            </a:pPr>
            <a:r>
              <a:rPr lang="en-US" dirty="0"/>
              <a:t>		input = [</a:t>
            </a:r>
          </a:p>
          <a:p>
            <a:pPr marL="0" indent="0">
              <a:buNone/>
            </a:pPr>
            <a:r>
              <a:rPr lang="en-US" dirty="0"/>
              <a:t>			features = [ dim = $dimension$; format = "dense" ]</a:t>
            </a:r>
          </a:p>
          <a:p>
            <a:pPr marL="0" indent="0">
              <a:buNone/>
            </a:pPr>
            <a:r>
              <a:rPr lang="en-US" dirty="0"/>
              <a:t>			labels   = [ dim = $labelDimension$; format = "dense" ]</a:t>
            </a:r>
          </a:p>
          <a:p>
            <a:pPr marL="0" indent="0">
              <a:buNone/>
            </a:pPr>
            <a:r>
              <a:rPr lang="en-US" dirty="0"/>
              <a:t>		]</a:t>
            </a:r>
          </a:p>
          <a:p>
            <a:pPr marL="0" indent="0">
              <a:buNone/>
            </a:pPr>
            <a:r>
              <a:rPr lang="en-US" dirty="0"/>
              <a:t>	]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outputPath</a:t>
            </a:r>
            <a:r>
              <a:rPr lang="en-US" dirty="0"/>
              <a:t> ="Prediction.txt"         #dump with </a:t>
            </a:r>
            <a:r>
              <a:rPr lang="en-US" dirty="0" err="1"/>
              <a:t>pn</a:t>
            </a:r>
            <a:r>
              <a:rPr lang="en-US" dirty="0"/>
              <a:t> extension</a:t>
            </a:r>
          </a:p>
          <a:p>
            <a:pPr marL="0" indent="0">
              <a:buNone/>
            </a:pPr>
            <a:r>
              <a:rPr lang="en-US" dirty="0"/>
              <a:t>]</a:t>
            </a:r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9189" y="-74821"/>
            <a:ext cx="10515600" cy="730430"/>
          </a:xfrm>
        </p:spPr>
        <p:txBody>
          <a:bodyPr/>
          <a:lstStyle/>
          <a:p>
            <a:r>
              <a:rPr lang="en-US" dirty="0"/>
              <a:t>MakePrediction.cntk (3 of 3)</a:t>
            </a:r>
          </a:p>
        </p:txBody>
      </p:sp>
    </p:spTree>
    <p:extLst>
      <p:ext uri="{BB962C8B-B14F-4D97-AF65-F5344CB8AC3E}">
        <p14:creationId xmlns:p14="http://schemas.microsoft.com/office/powerpoint/2010/main" val="36342631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388853"/>
            <a:ext cx="10515600" cy="4196938"/>
          </a:xfrm>
        </p:spPr>
        <p:txBody>
          <a:bodyPr>
            <a:noAutofit/>
          </a:bodyPr>
          <a:lstStyle/>
          <a:p>
            <a:r>
              <a:rPr lang="en-US" sz="2400" dirty="0"/>
              <a:t>All the info needed and supporting article:</a:t>
            </a:r>
          </a:p>
          <a:p>
            <a:r>
              <a:rPr lang="en-US" sz="2400" dirty="0">
                <a:highlight>
                  <a:srgbClr val="000080"/>
                </a:highlight>
                <a:hlinkClick r:id="rId2"/>
              </a:rPr>
              <a:t>https://msdn.microsoft.com/en-us/magazine/mt791798.aspx</a:t>
            </a:r>
            <a:endParaRPr lang="en-US" sz="2400" dirty="0">
              <a:highlight>
                <a:srgbClr val="000080"/>
              </a:highlight>
            </a:endParaRPr>
          </a:p>
          <a:p>
            <a:r>
              <a:rPr lang="en-US" sz="2400" dirty="0" err="1"/>
              <a:t>Cntk</a:t>
            </a:r>
            <a:r>
              <a:rPr lang="en-US" sz="2400" dirty="0"/>
              <a:t> files and inputs </a:t>
            </a:r>
            <a:r>
              <a:rPr lang="en-US" sz="2400" dirty="0" err="1"/>
              <a:t>etc</a:t>
            </a:r>
            <a:r>
              <a:rPr lang="en-US" sz="2400" dirty="0"/>
              <a:t> will be posted to GitHub</a:t>
            </a:r>
          </a:p>
          <a:p>
            <a:r>
              <a:rPr lang="en-US" sz="2400" dirty="0">
                <a:highlight>
                  <a:srgbClr val="000080"/>
                </a:highlight>
                <a:hlinkClick r:id="rId3"/>
              </a:rPr>
              <a:t>https://github.com/jimwill3/NY-AZML-Meetup</a:t>
            </a:r>
            <a:endParaRPr lang="en-US" sz="2400" dirty="0">
              <a:highlight>
                <a:srgbClr val="000080"/>
              </a:highlight>
            </a:endParaRPr>
          </a:p>
          <a:p>
            <a:endParaRPr lang="en-US" sz="2400" dirty="0">
              <a:highlight>
                <a:srgbClr val="000080"/>
              </a:highlight>
            </a:endParaRPr>
          </a:p>
          <a:p>
            <a:endParaRPr lang="en-US" sz="2400" dirty="0">
              <a:highlight>
                <a:srgbClr val="000080"/>
              </a:highlight>
            </a:endParaRPr>
          </a:p>
          <a:p>
            <a:r>
              <a:rPr lang="en-US" sz="2400" dirty="0"/>
              <a:t>Getting CNTK for your own usage:</a:t>
            </a:r>
          </a:p>
          <a:p>
            <a:pPr lvl="1"/>
            <a:r>
              <a:rPr lang="en-US" sz="2000" dirty="0"/>
              <a:t>http://Aka.ms/dsvm – use the Azure Data Science Virtual Machine (</a:t>
            </a:r>
            <a:r>
              <a:rPr lang="en-US" sz="2000" dirty="0" err="1"/>
              <a:t>windows,linux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http://Cntk.ai   - follow links to the GitHub location to install locally (</a:t>
            </a:r>
            <a:r>
              <a:rPr lang="en-US" sz="2000" dirty="0" err="1"/>
              <a:t>windows,linux</a:t>
            </a:r>
            <a:r>
              <a:rPr lang="en-US" sz="2000" dirty="0"/>
              <a:t>)</a:t>
            </a:r>
          </a:p>
          <a:p>
            <a:pPr lvl="1"/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spc="-98" dirty="0">
                <a:ln w="3175">
                  <a:noFill/>
                </a:ln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https://msdn.microsoft.com/en-us/magazine/mt791798.aspxrning-and-Data-Sciences-Conference/Data-Science-Summit-2016/MSDSS15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296114"/>
            <a:ext cx="10515600" cy="1325563"/>
          </a:xfrm>
        </p:spPr>
        <p:txBody>
          <a:bodyPr/>
          <a:lstStyle/>
          <a:p>
            <a:r>
              <a:rPr lang="en-US" dirty="0"/>
              <a:t>Can I run this on my own</a:t>
            </a:r>
          </a:p>
        </p:txBody>
      </p:sp>
    </p:spTree>
    <p:extLst>
      <p:ext uri="{BB962C8B-B14F-4D97-AF65-F5344CB8AC3E}">
        <p14:creationId xmlns:p14="http://schemas.microsoft.com/office/powerpoint/2010/main" val="903676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34683" y="920259"/>
            <a:ext cx="10515601" cy="4704163"/>
          </a:xfrm>
        </p:spPr>
        <p:txBody>
          <a:bodyPr>
            <a:noAutofit/>
          </a:bodyPr>
          <a:lstStyle/>
          <a:p>
            <a:pPr fontAlgn="ctr"/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CNTK is Microsoft’s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open-source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cross-platform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 toolkit for learning and evaluating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deep neural networks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.</a:t>
            </a:r>
          </a:p>
          <a:p>
            <a:pPr fontAlgn="ctr"/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  <a:p>
            <a:pPr fontAlgn="ctr"/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CNTK expresses (nearly)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arbitrary neural networks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by composing simple building blocks into complex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computational networks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, supporting relevant network types and applications.</a:t>
            </a:r>
          </a:p>
          <a:p>
            <a:pPr fontAlgn="ctr"/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  <a:p>
            <a:pPr fontAlgn="ctr"/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CNTK is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production-ready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: State-of-the-art accuracy, efficient, and scales to multi-GPU/multi-server.</a:t>
            </a:r>
          </a:p>
          <a:p>
            <a:pPr fontAlgn="ctr"/>
            <a:r>
              <a:rPr lang="en-US" sz="2400" dirty="0">
                <a:solidFill>
                  <a:schemeClr val="accent2">
                    <a:lumMod val="75000"/>
                  </a:schemeClr>
                </a:solidFill>
                <a:highlight>
                  <a:srgbClr val="000080"/>
                </a:highlight>
                <a:hlinkClick r:id="rId3"/>
              </a:rPr>
              <a:t>http://cntk.ai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highlight>
                  <a:srgbClr val="000080"/>
                </a:highlight>
              </a:rPr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4683" y="20068"/>
            <a:ext cx="10515600" cy="790815"/>
          </a:xfrm>
        </p:spPr>
        <p:txBody>
          <a:bodyPr/>
          <a:lstStyle/>
          <a:p>
            <a:r>
              <a:rPr lang="en-US" dirty="0"/>
              <a:t>CNTK “</a:t>
            </a:r>
            <a:r>
              <a:rPr lang="en-US" u="sng" dirty="0"/>
              <a:t>C</a:t>
            </a:r>
            <a:r>
              <a:rPr lang="en-US" dirty="0"/>
              <a:t>og</a:t>
            </a:r>
            <a:r>
              <a:rPr lang="en-US" u="sng" dirty="0"/>
              <a:t>n</a:t>
            </a:r>
            <a:r>
              <a:rPr lang="en-US" dirty="0"/>
              <a:t>ition </a:t>
            </a:r>
            <a:r>
              <a:rPr lang="en-US" u="sng" dirty="0"/>
              <a:t>T</a:t>
            </a:r>
            <a:r>
              <a:rPr lang="en-US" dirty="0"/>
              <a:t>ool</a:t>
            </a:r>
            <a:r>
              <a:rPr lang="en-US" u="sng" dirty="0"/>
              <a:t>k</a:t>
            </a:r>
            <a:r>
              <a:rPr lang="en-US" dirty="0"/>
              <a:t>it”</a:t>
            </a:r>
          </a:p>
        </p:txBody>
      </p:sp>
    </p:spTree>
    <p:extLst>
      <p:ext uri="{BB962C8B-B14F-4D97-AF65-F5344CB8AC3E}">
        <p14:creationId xmlns:p14="http://schemas.microsoft.com/office/powerpoint/2010/main" val="1339357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199" y="1738627"/>
            <a:ext cx="10990811" cy="3760166"/>
          </a:xfrm>
        </p:spPr>
        <p:txBody>
          <a:bodyPr>
            <a:noAutofit/>
          </a:bodyPr>
          <a:lstStyle/>
          <a:p>
            <a:r>
              <a:rPr lang="en-US" sz="2400" dirty="0"/>
              <a:t>open-source model inside and outside the company</a:t>
            </a:r>
          </a:p>
          <a:p>
            <a:pPr lvl="1"/>
            <a:r>
              <a:rPr lang="en-US" sz="1600" dirty="0"/>
              <a:t>created by Microsoft Speech researchers (Dong Yu et al.) in 2012;</a:t>
            </a:r>
            <a:br>
              <a:rPr lang="en-US" sz="1600" dirty="0"/>
            </a:br>
            <a:r>
              <a:rPr lang="en-US" sz="1600" dirty="0"/>
              <a:t>open-sourced (</a:t>
            </a:r>
            <a:r>
              <a:rPr lang="en-US" sz="1600" dirty="0" err="1"/>
              <a:t>CodePlex</a:t>
            </a:r>
            <a:r>
              <a:rPr lang="en-US" sz="1600" dirty="0"/>
              <a:t>) in early 2015</a:t>
            </a:r>
          </a:p>
          <a:p>
            <a:pPr lvl="1"/>
            <a:r>
              <a:rPr lang="en-US" sz="1600" dirty="0"/>
              <a:t>on GitHub since Jan 2016 under permissive license</a:t>
            </a:r>
          </a:p>
          <a:p>
            <a:pPr lvl="1" fontAlgn="ctr"/>
            <a:r>
              <a:rPr lang="en-US" sz="1600" dirty="0"/>
              <a:t>“working out loud:” virtually all code development is out in the open</a:t>
            </a:r>
            <a:endParaRPr lang="en-US" sz="2000" dirty="0"/>
          </a:p>
          <a:p>
            <a:pPr fontAlgn="ctr"/>
            <a:r>
              <a:rPr lang="en-US" sz="2400" dirty="0"/>
              <a:t>used by Microsoft product groups</a:t>
            </a:r>
          </a:p>
          <a:p>
            <a:pPr lvl="1" fontAlgn="ctr"/>
            <a:r>
              <a:rPr lang="en-US" sz="1600" dirty="0"/>
              <a:t>CNTK-trained models power more and more Microsoft products</a:t>
            </a:r>
          </a:p>
          <a:p>
            <a:pPr lvl="1" fontAlgn="ctr"/>
            <a:r>
              <a:rPr lang="en-US" sz="1600" dirty="0"/>
              <a:t>several teams have full-time employees on CNTK that actively contribute</a:t>
            </a:r>
            <a:endParaRPr lang="en-US" sz="2000" dirty="0"/>
          </a:p>
          <a:p>
            <a:pPr fontAlgn="ctr"/>
            <a:r>
              <a:rPr lang="en-US" sz="2400" dirty="0"/>
              <a:t>external contributions e.g. from MIT and Stanford</a:t>
            </a:r>
          </a:p>
          <a:p>
            <a:pPr fontAlgn="ctr"/>
            <a:r>
              <a:rPr lang="en-US" sz="2400" dirty="0"/>
              <a:t>Linux, Windows, docker, cudnn5</a:t>
            </a:r>
          </a:p>
          <a:p>
            <a:pPr lvl="1" fontAlgn="ctr"/>
            <a:r>
              <a:rPr lang="en-US" sz="1600" dirty="0"/>
              <a:t>Python and C++ API ; followed by C#/</a:t>
            </a:r>
            <a:r>
              <a:rPr lang="en-US" sz="1600" dirty="0" err="1"/>
              <a:t>.Net</a:t>
            </a:r>
            <a:endParaRPr lang="en-US" sz="1600" dirty="0"/>
          </a:p>
          <a:p>
            <a:pPr fontAlgn="ctr"/>
            <a:endParaRPr lang="en-US" sz="2400" dirty="0"/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“CNTK is Microsoft’s open-source, cross-platform toolkit for learning and evaluating deep neural networks.”</a:t>
            </a:r>
          </a:p>
        </p:txBody>
      </p:sp>
    </p:spTree>
    <p:extLst>
      <p:ext uri="{BB962C8B-B14F-4D97-AF65-F5344CB8AC3E}">
        <p14:creationId xmlns:p14="http://schemas.microsoft.com/office/powerpoint/2010/main" val="2830035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 learning at Microsoft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0870"/>
            <a:ext cx="10515600" cy="3760166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Microsoft Cognitive Services</a:t>
            </a:r>
          </a:p>
          <a:p>
            <a:pPr>
              <a:lnSpc>
                <a:spcPct val="120000"/>
              </a:lnSpc>
            </a:pPr>
            <a:r>
              <a:rPr lang="en-US" dirty="0"/>
              <a:t>Skype Translator</a:t>
            </a:r>
          </a:p>
          <a:p>
            <a:pPr>
              <a:lnSpc>
                <a:spcPct val="120000"/>
              </a:lnSpc>
            </a:pPr>
            <a:r>
              <a:rPr lang="en-US" dirty="0"/>
              <a:t>Cortana</a:t>
            </a:r>
          </a:p>
          <a:p>
            <a:pPr>
              <a:lnSpc>
                <a:spcPct val="120000"/>
              </a:lnSpc>
            </a:pPr>
            <a:r>
              <a:rPr lang="en-US" dirty="0"/>
              <a:t>Bing</a:t>
            </a:r>
          </a:p>
          <a:p>
            <a:pPr>
              <a:lnSpc>
                <a:spcPct val="120000"/>
              </a:lnSpc>
            </a:pPr>
            <a:r>
              <a:rPr lang="en-US" dirty="0"/>
              <a:t>HoloLens</a:t>
            </a:r>
          </a:p>
          <a:p>
            <a:pPr>
              <a:lnSpc>
                <a:spcPct val="120000"/>
              </a:lnSpc>
            </a:pPr>
            <a:r>
              <a:rPr lang="en-US" dirty="0"/>
              <a:t>Microsoft Research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700" y="1539662"/>
            <a:ext cx="2595325" cy="6475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498" y="3533481"/>
            <a:ext cx="1990323" cy="17830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498" y="1420164"/>
            <a:ext cx="2297122" cy="8741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613" y="2203234"/>
            <a:ext cx="2038040" cy="10936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837" y="2490702"/>
            <a:ext cx="3602973" cy="1058833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257" y="4897236"/>
            <a:ext cx="3407897" cy="6371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699" y="3466461"/>
            <a:ext cx="2085139" cy="117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191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854" y="0"/>
            <a:ext cx="5357813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14" y="0"/>
            <a:ext cx="5357813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2194560" y="2345635"/>
            <a:ext cx="214685" cy="206734"/>
          </a:xfrm>
          <a:prstGeom prst="ellipse">
            <a:avLst/>
          </a:prstGeom>
          <a:solidFill>
            <a:srgbClr val="807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val 5"/>
          <p:cNvSpPr/>
          <p:nvPr/>
        </p:nvSpPr>
        <p:spPr>
          <a:xfrm>
            <a:off x="10711733" y="3611218"/>
            <a:ext cx="380337" cy="356484"/>
          </a:xfrm>
          <a:prstGeom prst="ellipse">
            <a:avLst/>
          </a:prstGeom>
          <a:solidFill>
            <a:srgbClr val="A080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1401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CNTK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6875"/>
            <a:ext cx="10515600" cy="4058916"/>
          </a:xfrm>
        </p:spPr>
        <p:txBody>
          <a:bodyPr/>
          <a:lstStyle/>
          <a:p>
            <a:r>
              <a:rPr lang="en-US" dirty="0"/>
              <a:t>Express neural and deep network designs via configuration files and or programming languages</a:t>
            </a:r>
          </a:p>
          <a:p>
            <a:r>
              <a:rPr lang="en-US" dirty="0"/>
              <a:t>Allow the designer to compose the network layering as they choose</a:t>
            </a:r>
          </a:p>
          <a:p>
            <a:r>
              <a:rPr lang="en-US" dirty="0"/>
              <a:t>Provide supporting input/output and logging capability</a:t>
            </a:r>
          </a:p>
          <a:p>
            <a:r>
              <a:rPr lang="en-US" dirty="0"/>
              <a:t>Offer batch and on-line capability</a:t>
            </a:r>
          </a:p>
          <a:p>
            <a:r>
              <a:rPr lang="en-US" dirty="0"/>
              <a:t>Offer desktop/cloud/GPU or CPU targeting</a:t>
            </a:r>
          </a:p>
        </p:txBody>
      </p:sp>
    </p:spTree>
    <p:extLst>
      <p:ext uri="{BB962C8B-B14F-4D97-AF65-F5344CB8AC3E}">
        <p14:creationId xmlns:p14="http://schemas.microsoft.com/office/powerpoint/2010/main" val="3161783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1441" y="774915"/>
            <a:ext cx="6107867" cy="518281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8792" y="47409"/>
            <a:ext cx="11095008" cy="727505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sz="2700" dirty="0"/>
              <a:t>this is what we will define with CNTK</a:t>
            </a:r>
            <a:br>
              <a:rPr lang="en-US" dirty="0"/>
            </a:br>
            <a:r>
              <a:rPr lang="en-US" sz="2000" dirty="0"/>
              <a:t>two input nodes that hold values (8.0, 3.0) ; three output nodes with values(probabilities) (0.3090, 0.0055, 0.6854)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629758"/>
      </p:ext>
    </p:extLst>
  </p:cSld>
  <p:clrMapOvr>
    <a:masterClrMapping/>
  </p:clrMapOvr>
</p:sld>
</file>

<file path=ppt/theme/theme1.xml><?xml version="1.0" encoding="utf-8"?>
<a:theme xmlns:a="http://schemas.openxmlformats.org/drawingml/2006/main" name="Machine_Learning_Data_Science_Conference_Spring_2016_Template">
  <a:themeElements>
    <a:clrScheme name="2016 Data Science Summit">
      <a:dk1>
        <a:srgbClr val="505050"/>
      </a:dk1>
      <a:lt1>
        <a:srgbClr val="FFFFFF"/>
      </a:lt1>
      <a:dk2>
        <a:srgbClr val="0072C6"/>
      </a:dk2>
      <a:lt2>
        <a:srgbClr val="D2D2D2"/>
      </a:lt2>
      <a:accent1>
        <a:srgbClr val="DC3C00"/>
      </a:accent1>
      <a:accent2>
        <a:srgbClr val="008272"/>
      </a:accent2>
      <a:accent3>
        <a:srgbClr val="505050"/>
      </a:accent3>
      <a:accent4>
        <a:srgbClr val="FFB900"/>
      </a:accent4>
      <a:accent5>
        <a:srgbClr val="FF8C00"/>
      </a:accent5>
      <a:accent6>
        <a:srgbClr val="000000"/>
      </a:accent6>
      <a:hlink>
        <a:srgbClr val="0072C6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rtana_analytics_workshop_Fall_2015_Template" id="{6D008FEA-61D5-4F9D-9B7A-C189686AAA6B}" vid="{FC3A1E4D-B3D0-45CD-9323-AFA0E992A232}"/>
    </a:ext>
  </a:extLst>
</a:theme>
</file>

<file path=ppt/theme/theme2.xml><?xml version="1.0" encoding="utf-8"?>
<a:theme xmlns:a="http://schemas.openxmlformats.org/drawingml/2006/main" name="1_Office Theme">
  <a:themeElements>
    <a:clrScheme name="Custom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17A0E"/>
      </a:accent1>
      <a:accent2>
        <a:srgbClr val="00B193"/>
      </a:accent2>
      <a:accent3>
        <a:srgbClr val="004B50"/>
      </a:accent3>
      <a:accent4>
        <a:srgbClr val="BAD70B"/>
      </a:accent4>
      <a:accent5>
        <a:srgbClr val="004B1B"/>
      </a:accent5>
      <a:accent6>
        <a:srgbClr val="FEFFFF"/>
      </a:accent6>
      <a:hlink>
        <a:srgbClr val="FEFFFF"/>
      </a:hlink>
      <a:folHlink>
        <a:srgbClr val="BAD70B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baseline="0" dirty="0" err="1" smtClean="0">
            <a:latin typeface="Segoe Pro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R_PPT-Template_16x9" id="{51DE3FBD-A32E-D34B-A8BF-E1CE39EEB48E}" vid="{5420C8F9-7FE6-FC44-A21E-BBED864A4D3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1660</Words>
  <Application>Microsoft Office PowerPoint</Application>
  <PresentationFormat>Widescreen</PresentationFormat>
  <Paragraphs>352</Paragraphs>
  <Slides>38</Slides>
  <Notes>13</Notes>
  <HiddenSlides>6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53" baseType="lpstr">
      <vt:lpstr>Arial</vt:lpstr>
      <vt:lpstr>Calibri</vt:lpstr>
      <vt:lpstr>Consolas</vt:lpstr>
      <vt:lpstr>Courier New</vt:lpstr>
      <vt:lpstr>Lucida Calligraphy</vt:lpstr>
      <vt:lpstr>Lucida Console</vt:lpstr>
      <vt:lpstr>Segoe Pro</vt:lpstr>
      <vt:lpstr>Segoe Pro Light</vt:lpstr>
      <vt:lpstr>Segoe UI</vt:lpstr>
      <vt:lpstr>Segoe UI Light</vt:lpstr>
      <vt:lpstr>Symbol</vt:lpstr>
      <vt:lpstr>Times New Roman</vt:lpstr>
      <vt:lpstr>Wingdings</vt:lpstr>
      <vt:lpstr>Machine_Learning_Data_Science_Conference_Spring_2016_Template</vt:lpstr>
      <vt:lpstr>1_Office Theme</vt:lpstr>
      <vt:lpstr>Deep Learning with CNTK Azure Machine Learning Meetup May 25, 2017</vt:lpstr>
      <vt:lpstr>   I. what  is CNTK  II. how to  use CNTK III. example  source-code walkthrough</vt:lpstr>
      <vt:lpstr>PowerPoint Presentation</vt:lpstr>
      <vt:lpstr>CNTK “Cognition Toolkit”</vt:lpstr>
      <vt:lpstr>“CNTK is Microsoft’s open-source, cross-platform toolkit for learning and evaluating deep neural networks.”</vt:lpstr>
      <vt:lpstr>deep learning at Microsoft</vt:lpstr>
      <vt:lpstr>PowerPoint Presentation</vt:lpstr>
      <vt:lpstr>Goals for CNTK</vt:lpstr>
      <vt:lpstr> this is what we will define with CNTK two input nodes that hold values (8.0, 3.0) ; three output nodes with values(probabilities) (0.3090, 0.0055, 0.6854)</vt:lpstr>
      <vt:lpstr>Corresponding output (dup of prior)</vt:lpstr>
      <vt:lpstr>How to build, train, run models</vt:lpstr>
      <vt:lpstr>PowerPoint Presentation</vt:lpstr>
      <vt:lpstr>how to: CNTK architecture</vt:lpstr>
      <vt:lpstr>Let’s go through the process</vt:lpstr>
      <vt:lpstr>how to: top-level configuration shell</vt:lpstr>
      <vt:lpstr>how to: top-level configuration</vt:lpstr>
      <vt:lpstr>how to: reader</vt:lpstr>
      <vt:lpstr>how to: define/create network</vt:lpstr>
      <vt:lpstr>how to: reader</vt:lpstr>
      <vt:lpstr>Building a simple linear regression sample – input looks like (stored in TrainData.txt) one hot encoding of               R G B (red,green,blue)</vt:lpstr>
      <vt:lpstr>Testdata.txt looks like</vt:lpstr>
      <vt:lpstr>Prediction data used (NewData.txt)</vt:lpstr>
      <vt:lpstr>PowerPoint Presentation</vt:lpstr>
      <vt:lpstr>PowerPoint Presentation</vt:lpstr>
      <vt:lpstr>“CNTK expresses (nearly) arbitrary neural networks by composing simple building blocks into complex computational networks, supporting relevant network types and applications.”</vt:lpstr>
      <vt:lpstr>“CNTK expresses (nearly) arbitrary neural networks by composing simple building blocks into complex computational networks, supporting relevant network types and applications.”</vt:lpstr>
      <vt:lpstr>“CNTK expresses (nearly) arbitrary neural networks by composing simple building blocks into complex computational networks, supporting relevant network types and applications.”</vt:lpstr>
      <vt:lpstr>“CNTK expresses (nearly) arbitrary neural networks by composing simple building blocks into complex computational networks, supporting relevant network types and applications.”</vt:lpstr>
      <vt:lpstr>PowerPoint Presentation</vt:lpstr>
      <vt:lpstr>   III. example</vt:lpstr>
      <vt:lpstr>running: CNTK architecture</vt:lpstr>
      <vt:lpstr>Runs to try</vt:lpstr>
      <vt:lpstr>Examining outputs and logs</vt:lpstr>
      <vt:lpstr>NewData.txt content </vt:lpstr>
      <vt:lpstr>MAKEPREDICTION.CNTK (1 of 3)</vt:lpstr>
      <vt:lpstr>MakePrediction.cntk  (2 of 3)</vt:lpstr>
      <vt:lpstr>MakePrediction.cntk (3 of 3)</vt:lpstr>
      <vt:lpstr>Can I run this on my own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with CNTK Azure Machine Learning Meetup May 25, 2017</dc:title>
  <dc:creator>Jim Williams</dc:creator>
  <cp:lastModifiedBy>Jim Williams</cp:lastModifiedBy>
  <cp:revision>5</cp:revision>
  <cp:lastPrinted>2017-05-25T18:21:36Z</cp:lastPrinted>
  <dcterms:created xsi:type="dcterms:W3CDTF">2017-05-25T15:01:53Z</dcterms:created>
  <dcterms:modified xsi:type="dcterms:W3CDTF">2017-05-25T19:07:48Z</dcterms:modified>
</cp:coreProperties>
</file>